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sldIdLst>
    <p:sldId id="260" r:id="rId5"/>
    <p:sldId id="257" r:id="rId6"/>
    <p:sldId id="300" r:id="rId7"/>
    <p:sldId id="274" r:id="rId8"/>
    <p:sldId id="303" r:id="rId9"/>
    <p:sldId id="281" r:id="rId10"/>
    <p:sldId id="279" r:id="rId11"/>
    <p:sldId id="283" r:id="rId12"/>
    <p:sldId id="273" r:id="rId13"/>
    <p:sldId id="298" r:id="rId14"/>
    <p:sldId id="299" r:id="rId15"/>
    <p:sldId id="284" r:id="rId16"/>
    <p:sldId id="295" r:id="rId17"/>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1080"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D86E5A-9567-DC49-9183-444C27CB6D6A}" type="datetimeFigureOut">
              <a:rPr lang="nl-NL" smtClean="0"/>
              <a:t>29-1-2026</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060A39-8F93-8643-91CA-C05390F1EA1D}" type="slidenum">
              <a:rPr lang="nl-NL" smtClean="0"/>
              <a:t>‹nr.›</a:t>
            </a:fld>
            <a:endParaRPr lang="nl-NL"/>
          </a:p>
        </p:txBody>
      </p:sp>
    </p:spTree>
    <p:extLst>
      <p:ext uri="{BB962C8B-B14F-4D97-AF65-F5344CB8AC3E}">
        <p14:creationId xmlns:p14="http://schemas.microsoft.com/office/powerpoint/2010/main" val="3128388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B060A39-8F93-8643-91CA-C05390F1EA1D}" type="slidenum">
              <a:rPr lang="nl-NL" smtClean="0"/>
              <a:t>2</a:t>
            </a:fld>
            <a:endParaRPr lang="nl-NL"/>
          </a:p>
        </p:txBody>
      </p:sp>
    </p:spTree>
    <p:extLst>
      <p:ext uri="{BB962C8B-B14F-4D97-AF65-F5344CB8AC3E}">
        <p14:creationId xmlns:p14="http://schemas.microsoft.com/office/powerpoint/2010/main" val="3972453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Wat is een competentie? Een mix van kennis, vaardigheden en houding. </a:t>
            </a:r>
          </a:p>
          <a:p>
            <a:r>
              <a:rPr lang="nl-NL"/>
              <a:t>We werken wel met aantoonbaar bekwaam is bevoegd. Je zult moeten laten zien dat je het kan.</a:t>
            </a:r>
          </a:p>
        </p:txBody>
      </p:sp>
      <p:sp>
        <p:nvSpPr>
          <p:cNvPr id="4" name="Tijdelijke aanduiding voor dianummer 3"/>
          <p:cNvSpPr>
            <a:spLocks noGrp="1"/>
          </p:cNvSpPr>
          <p:nvPr>
            <p:ph type="sldNum" sz="quarter" idx="5"/>
          </p:nvPr>
        </p:nvSpPr>
        <p:spPr/>
        <p:txBody>
          <a:bodyPr/>
          <a:lstStyle/>
          <a:p>
            <a:fld id="{FB060A39-8F93-8643-91CA-C05390F1EA1D}" type="slidenum">
              <a:rPr lang="nl-NL" smtClean="0"/>
              <a:t>8</a:t>
            </a:fld>
            <a:endParaRPr lang="nl-NL"/>
          </a:p>
        </p:txBody>
      </p:sp>
    </p:spTree>
    <p:extLst>
      <p:ext uri="{BB962C8B-B14F-4D97-AF65-F5344CB8AC3E}">
        <p14:creationId xmlns:p14="http://schemas.microsoft.com/office/powerpoint/2010/main" val="3585044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B060A39-8F93-8643-91CA-C05390F1EA1D}" type="slidenum">
              <a:rPr lang="nl-NL" smtClean="0"/>
              <a:t>12</a:t>
            </a:fld>
            <a:endParaRPr lang="nl-NL"/>
          </a:p>
        </p:txBody>
      </p:sp>
    </p:spTree>
    <p:extLst>
      <p:ext uri="{BB962C8B-B14F-4D97-AF65-F5344CB8AC3E}">
        <p14:creationId xmlns:p14="http://schemas.microsoft.com/office/powerpoint/2010/main" val="3343843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88418C1-3268-A54B-A66C-005E8BC7A7EC}" type="datetimeFigureOut">
              <a:rPr lang="nl-NL" smtClean="0"/>
              <a:pPr/>
              <a:t>29-1-2026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5937282-3396-2A48-AAA3-FC293135C1C5}"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88418C1-3268-A54B-A66C-005E8BC7A7EC}" type="datetimeFigureOut">
              <a:rPr lang="nl-NL" smtClean="0"/>
              <a:pPr/>
              <a:t>29-1-2026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5937282-3396-2A48-AAA3-FC293135C1C5}"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88418C1-3268-A54B-A66C-005E8BC7A7EC}" type="datetimeFigureOut">
              <a:rPr lang="nl-NL" smtClean="0"/>
              <a:pPr/>
              <a:t>29-1-2026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5937282-3396-2A48-AAA3-FC293135C1C5}"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88418C1-3268-A54B-A66C-005E8BC7A7EC}" type="datetimeFigureOut">
              <a:rPr lang="nl-NL" smtClean="0"/>
              <a:pPr/>
              <a:t>29-1-2026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5937282-3396-2A48-AAA3-FC293135C1C5}"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288418C1-3268-A54B-A66C-005E8BC7A7EC}" type="datetimeFigureOut">
              <a:rPr lang="nl-NL" smtClean="0"/>
              <a:pPr/>
              <a:t>29-1-2026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5937282-3396-2A48-AAA3-FC293135C1C5}"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88418C1-3268-A54B-A66C-005E8BC7A7EC}" type="datetimeFigureOut">
              <a:rPr lang="nl-NL" smtClean="0"/>
              <a:pPr/>
              <a:t>29-1-2026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5937282-3396-2A48-AAA3-FC293135C1C5}"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88418C1-3268-A54B-A66C-005E8BC7A7EC}" type="datetimeFigureOut">
              <a:rPr lang="nl-NL" smtClean="0"/>
              <a:pPr/>
              <a:t>29-1-2026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5937282-3396-2A48-AAA3-FC293135C1C5}"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88418C1-3268-A54B-A66C-005E8BC7A7EC}" type="datetimeFigureOut">
              <a:rPr lang="nl-NL" smtClean="0"/>
              <a:pPr/>
              <a:t>29-1-2026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5937282-3396-2A48-AAA3-FC293135C1C5}"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88418C1-3268-A54B-A66C-005E8BC7A7EC}" type="datetimeFigureOut">
              <a:rPr lang="nl-NL" smtClean="0"/>
              <a:pPr/>
              <a:t>29-1-2026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5937282-3396-2A48-AAA3-FC293135C1C5}"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288418C1-3268-A54B-A66C-005E8BC7A7EC}" type="datetimeFigureOut">
              <a:rPr lang="nl-NL" smtClean="0"/>
              <a:pPr/>
              <a:t>29-1-2026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5937282-3396-2A48-AAA3-FC293135C1C5}"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288418C1-3268-A54B-A66C-005E8BC7A7EC}" type="datetimeFigureOut">
              <a:rPr lang="nl-NL" smtClean="0"/>
              <a:pPr/>
              <a:t>29-1-2026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5937282-3396-2A48-AAA3-FC293135C1C5}"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8418C1-3268-A54B-A66C-005E8BC7A7EC}" type="datetimeFigureOut">
              <a:rPr lang="nl-NL" smtClean="0"/>
              <a:pPr/>
              <a:t>29-1-2026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937282-3396-2A48-AAA3-FC293135C1C5}"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vivanteszorggroep.sharepoint.com/sites/Teams-HR_Advies/Gedeelde%20documenten/General/Functiehuis%20nieuw/Functiebeschrijvingen/Sjabloon%20functiebeschrijving.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actiz.nl/bekwaam-bevoegd-tien-principes-voor-een-toekomstige-arbeidsmarkt-de-ouderenzor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Gebouwen met levendige kleuren">
            <a:extLst>
              <a:ext uri="{FF2B5EF4-FFF2-40B4-BE49-F238E27FC236}">
                <a16:creationId xmlns:a16="http://schemas.microsoft.com/office/drawing/2014/main" id="{C6912E9E-71EF-184C-523F-2DB663886426}"/>
              </a:ext>
            </a:extLst>
          </p:cNvPr>
          <p:cNvPicPr>
            <a:picLocks noChangeAspect="1"/>
          </p:cNvPicPr>
          <p:nvPr/>
        </p:nvPicPr>
        <p:blipFill rotWithShape="1">
          <a:blip r:embed="rId2"/>
          <a:srcRect t="8804" b="8804"/>
          <a:stretch/>
        </p:blipFill>
        <p:spPr>
          <a:xfrm>
            <a:off x="1441621" y="2328275"/>
            <a:ext cx="6559379" cy="3618119"/>
          </a:xfrm>
          <a:prstGeom prst="rect">
            <a:avLst/>
          </a:prstGeom>
          <a:noFill/>
        </p:spPr>
      </p:pic>
      <p:sp>
        <p:nvSpPr>
          <p:cNvPr id="23" name="Titel 22"/>
          <p:cNvSpPr>
            <a:spLocks noGrp="1"/>
          </p:cNvSpPr>
          <p:nvPr>
            <p:ph type="title"/>
          </p:nvPr>
        </p:nvSpPr>
        <p:spPr>
          <a:xfrm>
            <a:off x="152401" y="-1"/>
            <a:ext cx="9144000" cy="2139049"/>
          </a:xfrm>
        </p:spPr>
        <p:txBody>
          <a:bodyPr anchor="ctr">
            <a:normAutofit fontScale="90000"/>
          </a:bodyPr>
          <a:lstStyle/>
          <a:p>
            <a:pPr>
              <a:lnSpc>
                <a:spcPct val="90000"/>
              </a:lnSpc>
            </a:pPr>
            <a:r>
              <a:rPr lang="nl-NL" sz="3600" b="1" err="1">
                <a:solidFill>
                  <a:srgbClr val="7030A0"/>
                </a:solidFill>
                <a:latin typeface="Aptos"/>
              </a:rPr>
              <a:t>ZorgConnect</a:t>
            </a:r>
            <a:r>
              <a:rPr lang="nl-NL" sz="3600" b="1">
                <a:solidFill>
                  <a:srgbClr val="7030A0"/>
                </a:solidFill>
                <a:latin typeface="Aptos"/>
              </a:rPr>
              <a:t> </a:t>
            </a:r>
            <a:br>
              <a:rPr lang="nl-NL" sz="3600" b="1">
                <a:solidFill>
                  <a:srgbClr val="7030A0"/>
                </a:solidFill>
                <a:latin typeface="Aptos"/>
              </a:rPr>
            </a:br>
            <a:r>
              <a:rPr lang="nl-NL" sz="3600" b="1">
                <a:solidFill>
                  <a:srgbClr val="7030A0"/>
                </a:solidFill>
                <a:latin typeface="Aptos"/>
              </a:rPr>
              <a:t>7 mei 2025 </a:t>
            </a:r>
            <a:br>
              <a:rPr lang="nl-NL" sz="2800">
                <a:latin typeface="Aptos"/>
                <a:cs typeface="Arial"/>
              </a:rPr>
            </a:br>
            <a:br>
              <a:rPr lang="nl-NL" sz="2800">
                <a:latin typeface="Aptos"/>
              </a:rPr>
            </a:br>
            <a:r>
              <a:rPr lang="nl-NL" sz="2800">
                <a:latin typeface="Aptos"/>
              </a:rPr>
              <a:t>Anders Kijken is Anders Doen</a:t>
            </a:r>
            <a:r>
              <a:rPr lang="nl-NL" sz="2800" b="1">
                <a:latin typeface="Aptos"/>
              </a:rPr>
              <a:t> </a:t>
            </a:r>
            <a:br>
              <a:rPr lang="nl-NL" sz="2800" b="1">
                <a:latin typeface="Aptos"/>
                <a:cs typeface="Arial"/>
              </a:rPr>
            </a:br>
            <a:r>
              <a:rPr lang="nl-NL" sz="2800">
                <a:latin typeface="Aptos"/>
                <a:cs typeface="Arial"/>
              </a:rPr>
              <a:t>Generiek Functiehuis Vivantes</a:t>
            </a:r>
            <a:endParaRPr lang="en-US">
              <a:latin typeface="Aptos"/>
              <a:cs typeface="Arial"/>
            </a:endParaRPr>
          </a:p>
        </p:txBody>
      </p:sp>
    </p:spTree>
    <p:extLst>
      <p:ext uri="{BB962C8B-B14F-4D97-AF65-F5344CB8AC3E}">
        <p14:creationId xmlns:p14="http://schemas.microsoft.com/office/powerpoint/2010/main" val="3052784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E0EFF-66C1-60D2-4B6C-C555B69A0A7B}"/>
            </a:ext>
          </a:extLst>
        </p:cNvPr>
        <p:cNvGrpSpPr/>
        <p:nvPr/>
      </p:nvGrpSpPr>
      <p:grpSpPr>
        <a:xfrm>
          <a:off x="0" y="0"/>
          <a:ext cx="0" cy="0"/>
          <a:chOff x="0" y="0"/>
          <a:chExt cx="0" cy="0"/>
        </a:xfrm>
      </p:grpSpPr>
      <p:sp>
        <p:nvSpPr>
          <p:cNvPr id="23" name="Titel 22">
            <a:extLst>
              <a:ext uri="{FF2B5EF4-FFF2-40B4-BE49-F238E27FC236}">
                <a16:creationId xmlns:a16="http://schemas.microsoft.com/office/drawing/2014/main" id="{7190A48D-D6D1-5781-E939-4035C14EF61D}"/>
              </a:ext>
            </a:extLst>
          </p:cNvPr>
          <p:cNvSpPr>
            <a:spLocks noGrp="1"/>
          </p:cNvSpPr>
          <p:nvPr>
            <p:ph type="ctrTitle"/>
          </p:nvPr>
        </p:nvSpPr>
        <p:spPr>
          <a:xfrm>
            <a:off x="387926" y="253020"/>
            <a:ext cx="6868279" cy="894025"/>
          </a:xfrm>
        </p:spPr>
        <p:txBody>
          <a:bodyPr>
            <a:normAutofit fontScale="90000"/>
          </a:bodyPr>
          <a:lstStyle/>
          <a:p>
            <a:pPr algn="l"/>
            <a:br>
              <a:rPr lang="nl-NL" sz="4000">
                <a:latin typeface="ScalaSansOT-Bold" panose="02000503040000020004" pitchFamily="50" charset="0"/>
                <a:cs typeface="Arial Bold"/>
              </a:rPr>
            </a:br>
            <a:r>
              <a:rPr lang="nl-NL" sz="4000">
                <a:solidFill>
                  <a:schemeClr val="accent1"/>
                </a:solidFill>
                <a:latin typeface="Aptos"/>
                <a:cs typeface="Arial Bold"/>
              </a:rPr>
              <a:t>Meer mogelijk maken </a:t>
            </a:r>
            <a:br>
              <a:rPr lang="nl-NL" sz="3600">
                <a:latin typeface="ScalaSansOT-Bold" panose="02000503040000020004" pitchFamily="50" charset="0"/>
                <a:cs typeface="Arial Bold"/>
              </a:rPr>
            </a:br>
            <a:endParaRPr lang="nl-NL" sz="3600">
              <a:solidFill>
                <a:schemeClr val="accent1"/>
              </a:solidFill>
              <a:latin typeface="ScalaSansOT-Bold" panose="02000503040000020004" pitchFamily="50" charset="0"/>
              <a:cs typeface="Arial Bold"/>
            </a:endParaRPr>
          </a:p>
        </p:txBody>
      </p:sp>
      <p:sp>
        <p:nvSpPr>
          <p:cNvPr id="24" name="Subtitel 23">
            <a:extLst>
              <a:ext uri="{FF2B5EF4-FFF2-40B4-BE49-F238E27FC236}">
                <a16:creationId xmlns:a16="http://schemas.microsoft.com/office/drawing/2014/main" id="{CEF7B959-0C6E-5084-DB25-CAA6C16801CA}"/>
              </a:ext>
            </a:extLst>
          </p:cNvPr>
          <p:cNvSpPr>
            <a:spLocks noGrp="1"/>
          </p:cNvSpPr>
          <p:nvPr>
            <p:ph type="subTitle" idx="1"/>
          </p:nvPr>
        </p:nvSpPr>
        <p:spPr>
          <a:xfrm>
            <a:off x="387926" y="812801"/>
            <a:ext cx="8554905" cy="5547360"/>
          </a:xfrm>
        </p:spPr>
        <p:txBody>
          <a:bodyPr vert="horz" lIns="91440" tIns="45720" rIns="91440" bIns="45720" rtlCol="0" anchor="t">
            <a:normAutofit fontScale="47500" lnSpcReduction="20000"/>
          </a:bodyPr>
          <a:lstStyle/>
          <a:p>
            <a:pPr lvl="0">
              <a:tabLst>
                <a:tab pos="457200" algn="l"/>
              </a:tabLst>
            </a:pPr>
            <a:endParaRPr lang="nl-NL" sz="3200">
              <a:solidFill>
                <a:schemeClr val="tx1"/>
              </a:solidFill>
              <a:effectLst/>
              <a:latin typeface="Aptos" panose="020B0004020202020204" pitchFamily="34" charset="0"/>
              <a:ea typeface="Aptos" panose="020B0004020202020204" pitchFamily="34" charset="0"/>
              <a:cs typeface="Aptos" panose="020B0004020202020204" pitchFamily="34" charset="0"/>
            </a:endParaRPr>
          </a:p>
          <a:p>
            <a:pPr algn="l">
              <a:tabLst>
                <a:tab pos="457200" algn="l"/>
              </a:tabLst>
            </a:pPr>
            <a:r>
              <a:rPr lang="nl-NL" sz="4500" b="1">
                <a:solidFill>
                  <a:schemeClr val="tx1"/>
                </a:solidFill>
                <a:effectLst/>
                <a:latin typeface="Aptos"/>
                <a:ea typeface="Times New Roman" panose="02020603050405020304" pitchFamily="18" charset="0"/>
                <a:cs typeface="Aptos" panose="020B0004020202020204" pitchFamily="34" charset="0"/>
              </a:rPr>
              <a:t>Bekwaam is bevoegd</a:t>
            </a:r>
          </a:p>
          <a:p>
            <a:pPr algn="l">
              <a:tabLst>
                <a:tab pos="457200" algn="l"/>
              </a:tabLst>
            </a:pPr>
            <a:r>
              <a:rPr lang="nl-NL" sz="4500">
                <a:solidFill>
                  <a:schemeClr val="tx1"/>
                </a:solidFill>
                <a:latin typeface="Aptos" panose="020B0004020202020204" pitchFamily="34" charset="0"/>
                <a:ea typeface="Times New Roman" panose="02020603050405020304" pitchFamily="18" charset="0"/>
                <a:cs typeface="Aptos" panose="020B0004020202020204" pitchFamily="34" charset="0"/>
              </a:rPr>
              <a:t>N</a:t>
            </a:r>
            <a:r>
              <a:rPr lang="nl-NL" sz="4500">
                <a:solidFill>
                  <a:schemeClr val="tx1"/>
                </a:solidFill>
                <a:effectLst/>
                <a:latin typeface="Aptos" panose="020B0004020202020204" pitchFamily="34" charset="0"/>
                <a:ea typeface="Times New Roman" panose="02020603050405020304" pitchFamily="18" charset="0"/>
                <a:cs typeface="Aptos" panose="020B0004020202020204" pitchFamily="34" charset="0"/>
              </a:rPr>
              <a:t>iet alleen via diploma’s, maar ook met het eigen LMS (ondersteunend woonbegeleider) en modulair onderwijs (woonbegeleider).</a:t>
            </a:r>
          </a:p>
          <a:p>
            <a:pPr algn="l">
              <a:tabLst>
                <a:tab pos="457200" algn="l"/>
              </a:tabLst>
            </a:pPr>
            <a:r>
              <a:rPr lang="nl-NL" sz="4500">
                <a:solidFill>
                  <a:schemeClr val="tx1"/>
                </a:solidFill>
                <a:latin typeface="Aptos"/>
                <a:ea typeface="Times New Roman" panose="02020603050405020304" pitchFamily="18" charset="0"/>
                <a:cs typeface="Aptos" panose="020B0004020202020204" pitchFamily="34" charset="0"/>
              </a:rPr>
              <a:t>Per</a:t>
            </a:r>
            <a:r>
              <a:rPr lang="nl-NL" sz="4500">
                <a:solidFill>
                  <a:schemeClr val="tx1"/>
                </a:solidFill>
                <a:effectLst/>
                <a:latin typeface="Aptos"/>
                <a:ea typeface="Times New Roman" panose="02020603050405020304" pitchFamily="18" charset="0"/>
                <a:cs typeface="Aptos" panose="020B0004020202020204" pitchFamily="34" charset="0"/>
              </a:rPr>
              <a:t> functie een eigen </a:t>
            </a:r>
            <a:r>
              <a:rPr lang="nl-NL" sz="4500" err="1">
                <a:solidFill>
                  <a:schemeClr val="tx1"/>
                </a:solidFill>
                <a:latin typeface="Aptos"/>
                <a:ea typeface="Times New Roman" panose="02020603050405020304" pitchFamily="18" charset="0"/>
                <a:cs typeface="Aptos" panose="020B0004020202020204" pitchFamily="34" charset="0"/>
              </a:rPr>
              <a:t>ontwikkel</a:t>
            </a:r>
            <a:r>
              <a:rPr lang="nl-NL" sz="4500" err="1">
                <a:solidFill>
                  <a:schemeClr val="tx1"/>
                </a:solidFill>
                <a:effectLst/>
                <a:latin typeface="Aptos"/>
                <a:ea typeface="Times New Roman" panose="02020603050405020304" pitchFamily="18" charset="0"/>
                <a:cs typeface="Aptos" panose="020B0004020202020204" pitchFamily="34" charset="0"/>
              </a:rPr>
              <a:t>pad</a:t>
            </a:r>
            <a:r>
              <a:rPr lang="nl-NL" sz="4500">
                <a:solidFill>
                  <a:schemeClr val="tx1"/>
                </a:solidFill>
                <a:effectLst/>
                <a:latin typeface="Aptos"/>
                <a:ea typeface="Times New Roman" panose="02020603050405020304" pitchFamily="18" charset="0"/>
                <a:cs typeface="Aptos" panose="020B0004020202020204" pitchFamily="34" charset="0"/>
              </a:rPr>
              <a:t> </a:t>
            </a:r>
            <a:r>
              <a:rPr lang="nl-NL" sz="4500">
                <a:solidFill>
                  <a:schemeClr val="tx1"/>
                </a:solidFill>
                <a:latin typeface="Aptos"/>
                <a:ea typeface="Times New Roman" panose="02020603050405020304" pitchFamily="18" charset="0"/>
                <a:cs typeface="Aptos" panose="020B0004020202020204" pitchFamily="34" charset="0"/>
              </a:rPr>
              <a:t>waardoor</a:t>
            </a:r>
            <a:r>
              <a:rPr lang="nl-NL" sz="4500">
                <a:solidFill>
                  <a:schemeClr val="tx1"/>
                </a:solidFill>
                <a:effectLst/>
                <a:latin typeface="Aptos"/>
                <a:ea typeface="Times New Roman" panose="02020603050405020304" pitchFamily="18" charset="0"/>
                <a:cs typeface="Aptos" panose="020B0004020202020204" pitchFamily="34" charset="0"/>
              </a:rPr>
              <a:t> meer doorstroom, meer mogen per functie en snellere scholing. </a:t>
            </a:r>
            <a:r>
              <a:rPr lang="nl-NL" sz="4500">
                <a:solidFill>
                  <a:schemeClr val="tx1"/>
                </a:solidFill>
                <a:latin typeface="Aptos"/>
                <a:ea typeface="Times New Roman" panose="02020603050405020304" pitchFamily="18" charset="0"/>
                <a:cs typeface="Aptos" panose="020B0004020202020204" pitchFamily="34" charset="0"/>
              </a:rPr>
              <a:t>M</a:t>
            </a:r>
            <a:r>
              <a:rPr lang="nl-NL" sz="4500">
                <a:solidFill>
                  <a:schemeClr val="tx1"/>
                </a:solidFill>
                <a:effectLst/>
                <a:latin typeface="Aptos"/>
                <a:ea typeface="Times New Roman" panose="02020603050405020304" pitchFamily="18" charset="0"/>
                <a:cs typeface="Aptos" panose="020B0004020202020204" pitchFamily="34" charset="0"/>
              </a:rPr>
              <a:t>eer instroom voor anders </a:t>
            </a:r>
            <a:r>
              <a:rPr lang="nl-NL" sz="4500">
                <a:solidFill>
                  <a:schemeClr val="tx1"/>
                </a:solidFill>
                <a:latin typeface="Aptos"/>
                <a:ea typeface="Times New Roman" panose="02020603050405020304" pitchFamily="18" charset="0"/>
                <a:cs typeface="Aptos" panose="020B0004020202020204" pitchFamily="34" charset="0"/>
              </a:rPr>
              <a:t>en niet-opgeleiden</a:t>
            </a:r>
            <a:endParaRPr lang="nl-NL" sz="4500">
              <a:solidFill>
                <a:schemeClr val="tx1"/>
              </a:solidFill>
              <a:effectLst/>
              <a:latin typeface="Aptos" panose="020B0004020202020204" pitchFamily="34" charset="0"/>
              <a:ea typeface="Times New Roman" panose="02020603050405020304" pitchFamily="18" charset="0"/>
              <a:cs typeface="Aptos" panose="020B0004020202020204" pitchFamily="34" charset="0"/>
            </a:endParaRPr>
          </a:p>
          <a:p>
            <a:pPr marL="342900" lvl="0" indent="-342900" algn="l">
              <a:buFont typeface="+mj-lt"/>
              <a:buAutoNum type="arabicPeriod"/>
              <a:tabLst>
                <a:tab pos="457200" algn="l"/>
              </a:tabLst>
            </a:pPr>
            <a:endParaRPr lang="nl-NL" sz="4500">
              <a:solidFill>
                <a:schemeClr val="tx1"/>
              </a:solidFill>
              <a:effectLst/>
              <a:latin typeface="Aptos" panose="020B0004020202020204" pitchFamily="34" charset="0"/>
              <a:ea typeface="Times New Roman" panose="02020603050405020304" pitchFamily="18" charset="0"/>
              <a:cs typeface="Aptos" panose="020B0004020202020204" pitchFamily="34" charset="0"/>
            </a:endParaRPr>
          </a:p>
          <a:p>
            <a:pPr lvl="0" algn="l">
              <a:tabLst>
                <a:tab pos="457200" algn="l"/>
              </a:tabLst>
            </a:pPr>
            <a:r>
              <a:rPr lang="nl-NL" sz="4500" b="1">
                <a:solidFill>
                  <a:schemeClr val="tx1"/>
                </a:solidFill>
                <a:effectLst/>
                <a:latin typeface="Aptos"/>
                <a:ea typeface="Times New Roman" panose="02020603050405020304" pitchFamily="18" charset="0"/>
                <a:cs typeface="Aptos" panose="020B0004020202020204" pitchFamily="34" charset="0"/>
              </a:rPr>
              <a:t>Aantoonbaar bekwaam</a:t>
            </a:r>
            <a:r>
              <a:rPr lang="nl-NL" sz="4500">
                <a:solidFill>
                  <a:schemeClr val="tx1"/>
                </a:solidFill>
                <a:effectLst/>
                <a:latin typeface="Aptos"/>
                <a:ea typeface="Times New Roman" panose="02020603050405020304" pitchFamily="18" charset="0"/>
                <a:cs typeface="Aptos" panose="020B0004020202020204" pitchFamily="34" charset="0"/>
              </a:rPr>
              <a:t>: we creëren hiervoor een leerklimaat waarin teamleden elkaar aanspreken.</a:t>
            </a:r>
          </a:p>
          <a:p>
            <a:pPr marL="342900" lvl="0" indent="-342900" algn="l">
              <a:buFont typeface="+mj-lt"/>
              <a:buAutoNum type="arabicPeriod"/>
              <a:tabLst>
                <a:tab pos="457200" algn="l"/>
              </a:tabLst>
            </a:pPr>
            <a:endParaRPr lang="nl-NL" sz="4500">
              <a:solidFill>
                <a:schemeClr val="tx1"/>
              </a:solidFill>
              <a:effectLst/>
              <a:latin typeface="Aptos" panose="020B0004020202020204" pitchFamily="34" charset="0"/>
              <a:ea typeface="Aptos" panose="020B0004020202020204" pitchFamily="34" charset="0"/>
              <a:cs typeface="Aptos" panose="020B0004020202020204" pitchFamily="34" charset="0"/>
            </a:endParaRPr>
          </a:p>
          <a:p>
            <a:pPr lvl="0" algn="l">
              <a:tabLst>
                <a:tab pos="457200" algn="l"/>
              </a:tabLst>
            </a:pPr>
            <a:r>
              <a:rPr lang="nl-NL" sz="4500">
                <a:solidFill>
                  <a:schemeClr val="tx1"/>
                </a:solidFill>
                <a:effectLst/>
                <a:latin typeface="Aptos" panose="020B0004020202020204" pitchFamily="34" charset="0"/>
                <a:ea typeface="Times New Roman" panose="02020603050405020304" pitchFamily="18" charset="0"/>
                <a:cs typeface="Aptos" panose="020B0004020202020204" pitchFamily="34" charset="0"/>
              </a:rPr>
              <a:t>Inzetten van </a:t>
            </a:r>
            <a:r>
              <a:rPr lang="nl-NL" sz="4500" b="1">
                <a:solidFill>
                  <a:schemeClr val="tx1"/>
                </a:solidFill>
                <a:effectLst/>
                <a:latin typeface="Aptos" panose="020B0004020202020204" pitchFamily="34" charset="0"/>
                <a:ea typeface="Times New Roman" panose="02020603050405020304" pitchFamily="18" charset="0"/>
                <a:cs typeface="Aptos" panose="020B0004020202020204" pitchFamily="34" charset="0"/>
              </a:rPr>
              <a:t>coaches </a:t>
            </a:r>
            <a:r>
              <a:rPr lang="nl-NL" sz="4500">
                <a:solidFill>
                  <a:schemeClr val="tx1"/>
                </a:solidFill>
                <a:effectLst/>
                <a:latin typeface="Aptos" panose="020B0004020202020204" pitchFamily="34" charset="0"/>
                <a:ea typeface="Times New Roman" panose="02020603050405020304" pitchFamily="18" charset="0"/>
                <a:cs typeface="Aptos" panose="020B0004020202020204" pitchFamily="34" charset="0"/>
              </a:rPr>
              <a:t>in functie: We sturen actief op de gewenste cultuur en gewenst gedrag (zichtbare ondersteuning</a:t>
            </a:r>
            <a:r>
              <a:rPr lang="nl-NL" sz="4500">
                <a:solidFill>
                  <a:schemeClr val="tx1"/>
                </a:solidFill>
                <a:latin typeface="Aptos" panose="020B0004020202020204" pitchFamily="34" charset="0"/>
                <a:ea typeface="Times New Roman" panose="02020603050405020304" pitchFamily="18" charset="0"/>
                <a:cs typeface="Aptos" panose="020B0004020202020204" pitchFamily="34" charset="0"/>
              </a:rPr>
              <a:t>).</a:t>
            </a:r>
          </a:p>
          <a:p>
            <a:pPr lvl="0" algn="l">
              <a:tabLst>
                <a:tab pos="457200" algn="l"/>
              </a:tabLst>
            </a:pPr>
            <a:endParaRPr lang="nl-NL" sz="4500">
              <a:solidFill>
                <a:schemeClr val="tx1"/>
              </a:solidFill>
              <a:latin typeface="Aptos" panose="020B0004020202020204" pitchFamily="34" charset="0"/>
              <a:ea typeface="Times New Roman" panose="02020603050405020304" pitchFamily="18" charset="0"/>
              <a:cs typeface="Aptos" panose="020B0004020202020204" pitchFamily="34" charset="0"/>
            </a:endParaRPr>
          </a:p>
          <a:p>
            <a:pPr lvl="0" algn="l">
              <a:tabLst>
                <a:tab pos="457200" algn="l"/>
              </a:tabLst>
            </a:pPr>
            <a:r>
              <a:rPr lang="nl-NL" sz="4500" b="1">
                <a:solidFill>
                  <a:schemeClr val="tx1"/>
                </a:solidFill>
                <a:effectLst/>
                <a:latin typeface="Aptos" panose="020B0004020202020204" pitchFamily="34" charset="0"/>
                <a:ea typeface="Aptos" panose="020B0004020202020204" pitchFamily="34" charset="0"/>
                <a:cs typeface="Aptos" panose="020B0004020202020204" pitchFamily="34" charset="0"/>
              </a:rPr>
              <a:t>Informele zorg:</a:t>
            </a:r>
          </a:p>
          <a:p>
            <a:pPr algn="l">
              <a:tabLst>
                <a:tab pos="457200" algn="l"/>
              </a:tabLst>
            </a:pPr>
            <a:r>
              <a:rPr lang="nl-NL" sz="4500">
                <a:solidFill>
                  <a:schemeClr val="tx1"/>
                </a:solidFill>
                <a:latin typeface="Aptos"/>
                <a:ea typeface="Aptos" panose="020B0004020202020204" pitchFamily="34" charset="0"/>
                <a:cs typeface="Aptos" panose="020B0004020202020204" pitchFamily="34" charset="0"/>
              </a:rPr>
              <a:t> het netwerk van de bewoner of client betrekken om deel uit te maken van zijn/haar dag invulling.</a:t>
            </a:r>
            <a:endParaRPr lang="nl-NL" sz="4500">
              <a:solidFill>
                <a:schemeClr val="tx1"/>
              </a:solidFill>
              <a:effectLst/>
              <a:latin typeface="Aptos"/>
              <a:ea typeface="Aptos" panose="020B0004020202020204" pitchFamily="34" charset="0"/>
              <a:cs typeface="Aptos" panose="020B0004020202020204" pitchFamily="34" charset="0"/>
            </a:endParaRPr>
          </a:p>
          <a:p>
            <a:pPr algn="l"/>
            <a:endParaRPr lang="nl-NL">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593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65889-FF53-B4A5-4493-FA7BF060E344}"/>
            </a:ext>
          </a:extLst>
        </p:cNvPr>
        <p:cNvGrpSpPr/>
        <p:nvPr/>
      </p:nvGrpSpPr>
      <p:grpSpPr>
        <a:xfrm>
          <a:off x="0" y="0"/>
          <a:ext cx="0" cy="0"/>
          <a:chOff x="0" y="0"/>
          <a:chExt cx="0" cy="0"/>
        </a:xfrm>
      </p:grpSpPr>
      <p:sp>
        <p:nvSpPr>
          <p:cNvPr id="23" name="Titel 22">
            <a:extLst>
              <a:ext uri="{FF2B5EF4-FFF2-40B4-BE49-F238E27FC236}">
                <a16:creationId xmlns:a16="http://schemas.microsoft.com/office/drawing/2014/main" id="{0BBDF886-9E43-5396-C732-DBD77EB6ED51}"/>
              </a:ext>
            </a:extLst>
          </p:cNvPr>
          <p:cNvSpPr>
            <a:spLocks noGrp="1"/>
          </p:cNvSpPr>
          <p:nvPr>
            <p:ph type="ctrTitle"/>
          </p:nvPr>
        </p:nvSpPr>
        <p:spPr>
          <a:xfrm>
            <a:off x="387926" y="253020"/>
            <a:ext cx="6868279" cy="894025"/>
          </a:xfrm>
        </p:spPr>
        <p:txBody>
          <a:bodyPr>
            <a:normAutofit fontScale="90000"/>
          </a:bodyPr>
          <a:lstStyle/>
          <a:p>
            <a:pPr algn="l"/>
            <a:br>
              <a:rPr lang="nl-NL" sz="4000">
                <a:latin typeface="ScalaSansOT-Bold" panose="02000503040000020004" pitchFamily="50" charset="0"/>
                <a:cs typeface="Arial Bold"/>
              </a:rPr>
            </a:br>
            <a:r>
              <a:rPr lang="nl-NL" sz="4000">
                <a:solidFill>
                  <a:schemeClr val="accent1"/>
                </a:solidFill>
                <a:latin typeface="ScalaSansOT-Bold"/>
                <a:cs typeface="Arial Bold"/>
              </a:rPr>
              <a:t>                              </a:t>
            </a:r>
            <a:r>
              <a:rPr lang="nl-NL" sz="4000">
                <a:solidFill>
                  <a:srgbClr val="7030A0"/>
                </a:solidFill>
                <a:latin typeface="Aptos"/>
                <a:cs typeface="Arial Bold"/>
              </a:rPr>
              <a:t>2025</a:t>
            </a:r>
            <a:br>
              <a:rPr lang="nl-NL" sz="3600">
                <a:latin typeface="Aptos"/>
                <a:cs typeface="Arial Bold"/>
              </a:rPr>
            </a:br>
            <a:endParaRPr lang="nl-NL" sz="3600">
              <a:solidFill>
                <a:schemeClr val="accent1"/>
              </a:solidFill>
              <a:latin typeface="Aptos"/>
              <a:cs typeface="Arial Bold"/>
            </a:endParaRPr>
          </a:p>
        </p:txBody>
      </p:sp>
      <p:sp>
        <p:nvSpPr>
          <p:cNvPr id="24" name="Subtitel 23">
            <a:extLst>
              <a:ext uri="{FF2B5EF4-FFF2-40B4-BE49-F238E27FC236}">
                <a16:creationId xmlns:a16="http://schemas.microsoft.com/office/drawing/2014/main" id="{FCA75A78-1A71-DC2A-B8F5-C310719D7D78}"/>
              </a:ext>
            </a:extLst>
          </p:cNvPr>
          <p:cNvSpPr>
            <a:spLocks noGrp="1"/>
          </p:cNvSpPr>
          <p:nvPr>
            <p:ph type="subTitle" idx="1"/>
          </p:nvPr>
        </p:nvSpPr>
        <p:spPr>
          <a:xfrm>
            <a:off x="387926" y="1309628"/>
            <a:ext cx="8554905" cy="3791340"/>
          </a:xfrm>
        </p:spPr>
        <p:txBody>
          <a:bodyPr vert="horz" lIns="91440" tIns="45720" rIns="91440" bIns="45720" rtlCol="0" anchor="t">
            <a:normAutofit fontScale="85000" lnSpcReduction="20000"/>
          </a:bodyPr>
          <a:lstStyle/>
          <a:p>
            <a:pPr lvl="0" algn="l">
              <a:tabLst>
                <a:tab pos="457200" algn="l"/>
              </a:tabLst>
            </a:pPr>
            <a:endParaRPr lang="nl-NL" sz="2600">
              <a:solidFill>
                <a:schemeClr val="tx1"/>
              </a:solidFill>
              <a:latin typeface="Aptos"/>
              <a:ea typeface="Calibri"/>
              <a:cs typeface="Calibri"/>
            </a:endParaRPr>
          </a:p>
          <a:p>
            <a:pPr marL="457200" lvl="0" indent="-457200" algn="l">
              <a:buFont typeface="Calibri"/>
              <a:buChar char="-"/>
              <a:tabLst>
                <a:tab pos="457200" algn="l"/>
              </a:tabLst>
            </a:pPr>
            <a:r>
              <a:rPr lang="nl-NL" sz="2600">
                <a:solidFill>
                  <a:schemeClr val="tx1"/>
                </a:solidFill>
                <a:latin typeface="Aptos"/>
                <a:ea typeface="Calibri"/>
                <a:cs typeface="Calibri"/>
              </a:rPr>
              <a:t>Generiek beschreven in nieuwe formats en begrijpelijke taal</a:t>
            </a:r>
          </a:p>
          <a:p>
            <a:pPr marL="457200" indent="-457200" algn="l">
              <a:buFont typeface="Calibri"/>
              <a:buChar char="-"/>
              <a:tabLst>
                <a:tab pos="457200" algn="l"/>
              </a:tabLst>
            </a:pPr>
            <a:r>
              <a:rPr lang="nl-NL" sz="2600">
                <a:solidFill>
                  <a:schemeClr val="tx1"/>
                </a:solidFill>
                <a:latin typeface="Aptos"/>
                <a:ea typeface="Calibri"/>
                <a:cs typeface="Calibri"/>
              </a:rPr>
              <a:t>Inrichting IBC voor 3 jaar</a:t>
            </a:r>
          </a:p>
          <a:p>
            <a:pPr marL="457200" indent="-457200" algn="l">
              <a:buFont typeface="Calibri"/>
              <a:buChar char="-"/>
              <a:tabLst>
                <a:tab pos="457200" algn="l"/>
              </a:tabLst>
            </a:pPr>
            <a:r>
              <a:rPr lang="nl-NL" sz="2600">
                <a:solidFill>
                  <a:schemeClr val="tx1"/>
                </a:solidFill>
                <a:latin typeface="Aptos"/>
                <a:ea typeface="Calibri"/>
                <a:cs typeface="Calibri"/>
              </a:rPr>
              <a:t>Vastgesteld sociaal plan met OR en vakbonden</a:t>
            </a:r>
          </a:p>
          <a:p>
            <a:pPr marL="457200" indent="-457200" algn="l">
              <a:buFont typeface="Calibri"/>
              <a:buChar char="-"/>
              <a:tabLst>
                <a:tab pos="457200" algn="l"/>
              </a:tabLst>
            </a:pPr>
            <a:r>
              <a:rPr lang="nl-NL" sz="2600">
                <a:solidFill>
                  <a:schemeClr val="tx1"/>
                </a:solidFill>
                <a:latin typeface="Aptos"/>
                <a:ea typeface="Calibri"/>
                <a:cs typeface="Calibri"/>
              </a:rPr>
              <a:t>Oplevering opleidingsmatrix en ontwikkelpaden</a:t>
            </a:r>
          </a:p>
          <a:p>
            <a:pPr marL="457200" indent="-457200" algn="l">
              <a:buFont typeface="Calibri"/>
              <a:buChar char="-"/>
              <a:tabLst>
                <a:tab pos="457200" algn="l"/>
              </a:tabLst>
            </a:pPr>
            <a:r>
              <a:rPr lang="nl-NL" sz="2600" err="1">
                <a:solidFill>
                  <a:schemeClr val="tx1"/>
                </a:solidFill>
                <a:latin typeface="Aptos"/>
                <a:ea typeface="Calibri"/>
                <a:cs typeface="Calibri"/>
              </a:rPr>
              <a:t>Fube's</a:t>
            </a:r>
            <a:r>
              <a:rPr lang="nl-NL" sz="2600">
                <a:solidFill>
                  <a:schemeClr val="tx1"/>
                </a:solidFill>
                <a:latin typeface="Aptos"/>
                <a:ea typeface="Calibri"/>
                <a:cs typeface="Calibri"/>
              </a:rPr>
              <a:t> primair proces aangeboden, ondersteunende diensten volgt deze zomer</a:t>
            </a:r>
            <a:endParaRPr lang="nl-NL" sz="2600">
              <a:solidFill>
                <a:schemeClr val="tx1"/>
              </a:solidFill>
              <a:effectLst/>
              <a:latin typeface="Aptos"/>
              <a:ea typeface="Calibri"/>
              <a:cs typeface="Calibri"/>
            </a:endParaRPr>
          </a:p>
          <a:p>
            <a:pPr marL="457200" lvl="0" indent="-457200" algn="l">
              <a:buFont typeface="Calibri"/>
              <a:buChar char="-"/>
              <a:tabLst>
                <a:tab pos="457200" algn="l"/>
              </a:tabLst>
            </a:pPr>
            <a:r>
              <a:rPr lang="nl-NL" sz="2600">
                <a:solidFill>
                  <a:schemeClr val="tx1"/>
                </a:solidFill>
                <a:latin typeface="Aptos"/>
                <a:ea typeface="Calibri"/>
                <a:cs typeface="Calibri"/>
              </a:rPr>
              <a:t>15-25 medewerkers worden geschoold van OWB A naar OWB B</a:t>
            </a:r>
          </a:p>
          <a:p>
            <a:pPr marL="457200" lvl="0" indent="-457200" algn="l">
              <a:buFont typeface="Calibri"/>
              <a:buChar char="-"/>
              <a:tabLst>
                <a:tab pos="457200" algn="l"/>
              </a:tabLst>
            </a:pPr>
            <a:r>
              <a:rPr lang="nl-NL" sz="2600">
                <a:solidFill>
                  <a:schemeClr val="tx1"/>
                </a:solidFill>
                <a:latin typeface="Aptos"/>
                <a:ea typeface="Calibri"/>
                <a:cs typeface="Calibri"/>
              </a:rPr>
              <a:t>24 medewerkers worden geschoold voor contactbegeleider</a:t>
            </a:r>
          </a:p>
          <a:p>
            <a:pPr marL="457200" indent="-457200" algn="l">
              <a:buFont typeface="Calibri"/>
              <a:buChar char="-"/>
              <a:tabLst>
                <a:tab pos="457200" algn="l"/>
              </a:tabLst>
            </a:pPr>
            <a:r>
              <a:rPr lang="nl-NL" sz="2600">
                <a:solidFill>
                  <a:schemeClr val="tx1"/>
                </a:solidFill>
                <a:latin typeface="Aptos"/>
                <a:ea typeface="Calibri"/>
                <a:cs typeface="Calibri"/>
              </a:rPr>
              <a:t>15 personen worden geschoold op niveau 3 voor </a:t>
            </a:r>
            <a:r>
              <a:rPr lang="nl-NL" sz="2600" b="1">
                <a:solidFill>
                  <a:schemeClr val="tx1"/>
                </a:solidFill>
                <a:latin typeface="Aptos"/>
                <a:ea typeface="Calibri"/>
                <a:cs typeface="Calibri"/>
              </a:rPr>
              <a:t>instroom zonder zorgdiploma</a:t>
            </a:r>
          </a:p>
          <a:p>
            <a:pPr lvl="0" algn="l">
              <a:tabLst>
                <a:tab pos="457200" algn="l"/>
              </a:tabLst>
            </a:pPr>
            <a:endParaRPr lang="nl-NL" sz="3200">
              <a:solidFill>
                <a:schemeClr val="tx1"/>
              </a:solidFill>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547987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el 22"/>
          <p:cNvSpPr>
            <a:spLocks noGrp="1"/>
          </p:cNvSpPr>
          <p:nvPr>
            <p:ph type="ctrTitle"/>
          </p:nvPr>
        </p:nvSpPr>
        <p:spPr>
          <a:xfrm>
            <a:off x="387927" y="202512"/>
            <a:ext cx="6080380" cy="894025"/>
          </a:xfrm>
        </p:spPr>
        <p:txBody>
          <a:bodyPr>
            <a:normAutofit/>
          </a:bodyPr>
          <a:lstStyle/>
          <a:p>
            <a:pPr algn="l"/>
            <a:r>
              <a:rPr lang="nl-NL" sz="2800">
                <a:solidFill>
                  <a:schemeClr val="accent1"/>
                </a:solidFill>
                <a:cs typeface="Arial Bold"/>
              </a:rPr>
              <a:t>Next steps voor Vivantes</a:t>
            </a:r>
          </a:p>
        </p:txBody>
      </p:sp>
      <p:sp>
        <p:nvSpPr>
          <p:cNvPr id="24" name="Subtitel 23"/>
          <p:cNvSpPr>
            <a:spLocks noGrp="1"/>
          </p:cNvSpPr>
          <p:nvPr>
            <p:ph type="subTitle" idx="1"/>
          </p:nvPr>
        </p:nvSpPr>
        <p:spPr>
          <a:xfrm>
            <a:off x="387927" y="1740430"/>
            <a:ext cx="7384473" cy="3377140"/>
          </a:xfrm>
        </p:spPr>
        <p:txBody>
          <a:bodyPr vert="horz" lIns="91440" tIns="45720" rIns="91440" bIns="45720" rtlCol="0" anchor="t">
            <a:noAutofit/>
          </a:bodyPr>
          <a:lstStyle/>
          <a:p>
            <a:pPr algn="l"/>
            <a:endParaRPr lang="nl-NL">
              <a:solidFill>
                <a:schemeClr val="tx1"/>
              </a:solidFill>
              <a:latin typeface="Arial "/>
              <a:cs typeface="Arial"/>
            </a:endParaRPr>
          </a:p>
          <a:p>
            <a:pPr algn="l"/>
            <a:r>
              <a:rPr lang="nl-NL" sz="1800">
                <a:solidFill>
                  <a:schemeClr val="accent4"/>
                </a:solidFill>
                <a:latin typeface="Arial "/>
                <a:cs typeface="Arial"/>
              </a:rPr>
              <a:t> </a:t>
            </a:r>
          </a:p>
        </p:txBody>
      </p:sp>
      <p:sp>
        <p:nvSpPr>
          <p:cNvPr id="3" name="Tekstvak 2">
            <a:extLst>
              <a:ext uri="{FF2B5EF4-FFF2-40B4-BE49-F238E27FC236}">
                <a16:creationId xmlns:a16="http://schemas.microsoft.com/office/drawing/2014/main" id="{3EC6E186-AE1E-02F6-161F-E5F0492253F9}"/>
              </a:ext>
            </a:extLst>
          </p:cNvPr>
          <p:cNvSpPr txBox="1"/>
          <p:nvPr/>
        </p:nvSpPr>
        <p:spPr>
          <a:xfrm>
            <a:off x="496936" y="446324"/>
            <a:ext cx="7275464" cy="5293757"/>
          </a:xfrm>
          <a:prstGeom prst="rect">
            <a:avLst/>
          </a:prstGeom>
          <a:noFill/>
        </p:spPr>
        <p:txBody>
          <a:bodyPr wrap="square" lIns="91440" tIns="45720" rIns="91440" bIns="45720" anchor="t">
            <a:spAutoFit/>
          </a:bodyPr>
          <a:lstStyle/>
          <a:p>
            <a:pPr>
              <a:buNone/>
            </a:pPr>
            <a:endParaRPr lang="nl-NL" sz="1800">
              <a:effectLst/>
              <a:latin typeface="Aptos" panose="020B0004020202020204" pitchFamily="34" charset="0"/>
              <a:ea typeface="Aptos" panose="020B0004020202020204" pitchFamily="34" charset="0"/>
              <a:cs typeface="Aptos" panose="020B0004020202020204" pitchFamily="34" charset="0"/>
            </a:endParaRPr>
          </a:p>
          <a:p>
            <a:pPr>
              <a:buNone/>
            </a:pPr>
            <a:endParaRPr lang="nl-NL" sz="2000">
              <a:effectLst/>
              <a:latin typeface="Aptos" panose="020B0004020202020204" pitchFamily="34" charset="0"/>
              <a:ea typeface="Times New Roman" panose="02020603050405020304" pitchFamily="18" charset="0"/>
              <a:cs typeface="Aptos" panose="020B0004020202020204" pitchFamily="34" charset="0"/>
            </a:endParaRPr>
          </a:p>
          <a:p>
            <a:pPr lvl="0">
              <a:tabLst>
                <a:tab pos="457200" algn="l"/>
              </a:tabLst>
            </a:pPr>
            <a:r>
              <a:rPr lang="nl-NL" sz="2000" b="1">
                <a:effectLst/>
                <a:latin typeface="Aptos"/>
                <a:ea typeface="Times New Roman" panose="02020603050405020304" pitchFamily="18" charset="0"/>
                <a:cs typeface="Aptos" panose="020B0004020202020204" pitchFamily="34" charset="0"/>
              </a:rPr>
              <a:t>Met andere organisaties</a:t>
            </a:r>
          </a:p>
          <a:p>
            <a:pPr>
              <a:tabLst>
                <a:tab pos="457200" algn="l"/>
              </a:tabLst>
            </a:pPr>
            <a:r>
              <a:rPr lang="nl-NL" sz="2000">
                <a:effectLst/>
                <a:latin typeface="Aptos"/>
                <a:ea typeface="Times New Roman" panose="02020603050405020304" pitchFamily="18" charset="0"/>
                <a:cs typeface="Aptos" panose="020B0004020202020204" pitchFamily="34" charset="0"/>
              </a:rPr>
              <a:t>Uitbreiden en optrekken met collega aanbieders</a:t>
            </a:r>
            <a:r>
              <a:rPr lang="nl-NL" sz="2000">
                <a:latin typeface="Aptos"/>
                <a:ea typeface="Times New Roman" panose="02020603050405020304" pitchFamily="18" charset="0"/>
                <a:cs typeface="Aptos" panose="020B0004020202020204" pitchFamily="34" charset="0"/>
              </a:rPr>
              <a:t> </a:t>
            </a:r>
            <a:r>
              <a:rPr lang="nl-NL" sz="2000">
                <a:effectLst/>
                <a:latin typeface="Aptos"/>
                <a:ea typeface="Times New Roman" panose="02020603050405020304" pitchFamily="18" charset="0"/>
                <a:cs typeface="Aptos" panose="020B0004020202020204" pitchFamily="34" charset="0"/>
              </a:rPr>
              <a:t>(experimenteerruimte van </a:t>
            </a:r>
            <a:r>
              <a:rPr lang="nl-NL" sz="2000" err="1">
                <a:effectLst/>
                <a:latin typeface="Aptos"/>
                <a:ea typeface="Times New Roman" panose="02020603050405020304" pitchFamily="18" charset="0"/>
                <a:cs typeface="Aptos" panose="020B0004020202020204" pitchFamily="34" charset="0"/>
              </a:rPr>
              <a:t>Zorgconnect</a:t>
            </a:r>
            <a:r>
              <a:rPr lang="nl-NL" sz="2000">
                <a:effectLst/>
                <a:latin typeface="Aptos"/>
                <a:ea typeface="Times New Roman" panose="02020603050405020304" pitchFamily="18" charset="0"/>
                <a:cs typeface="Aptos" panose="020B0004020202020204" pitchFamily="34" charset="0"/>
              </a:rPr>
              <a:t>?) Verandering start van 	</a:t>
            </a:r>
            <a:r>
              <a:rPr lang="nl-NL" sz="2000">
                <a:latin typeface="Aptos"/>
                <a:ea typeface="Times New Roman" panose="02020603050405020304" pitchFamily="18" charset="0"/>
                <a:cs typeface="Aptos" panose="020B0004020202020204" pitchFamily="34" charset="0"/>
              </a:rPr>
              <a:t>binnenuit. met</a:t>
            </a:r>
            <a:r>
              <a:rPr lang="nl-NL" sz="2000">
                <a:effectLst/>
                <a:latin typeface="Aptos"/>
                <a:ea typeface="Times New Roman" panose="02020603050405020304" pitchFamily="18" charset="0"/>
                <a:cs typeface="Aptos" panose="020B0004020202020204" pitchFamily="34" charset="0"/>
              </a:rPr>
              <a:t> eigen medewerkers</a:t>
            </a:r>
            <a:r>
              <a:rPr lang="nl-NL" sz="2000">
                <a:latin typeface="Aptos"/>
                <a:ea typeface="Times New Roman" panose="02020603050405020304" pitchFamily="18" charset="0"/>
                <a:cs typeface="Aptos" panose="020B0004020202020204" pitchFamily="34" charset="0"/>
              </a:rPr>
              <a:t> en bestuurlijk commitment</a:t>
            </a:r>
            <a:endParaRPr lang="nl-NL" sz="2000">
              <a:effectLst/>
              <a:latin typeface="Aptos"/>
              <a:ea typeface="Times New Roman" panose="02020603050405020304" pitchFamily="18" charset="0"/>
              <a:cs typeface="Aptos" panose="020B0004020202020204" pitchFamily="34" charset="0"/>
            </a:endParaRPr>
          </a:p>
          <a:p>
            <a:pPr lvl="0">
              <a:tabLst>
                <a:tab pos="457200" algn="l"/>
              </a:tabLst>
            </a:pPr>
            <a:endParaRPr lang="nl-NL" sz="2000">
              <a:latin typeface="Aptos" panose="020B0004020202020204" pitchFamily="34" charset="0"/>
              <a:ea typeface="Times New Roman" panose="02020603050405020304" pitchFamily="18" charset="0"/>
              <a:cs typeface="Aptos" panose="020B0004020202020204" pitchFamily="34" charset="0"/>
            </a:endParaRPr>
          </a:p>
          <a:p>
            <a:pPr lvl="0">
              <a:tabLst>
                <a:tab pos="457200" algn="l"/>
              </a:tabLst>
            </a:pPr>
            <a:r>
              <a:rPr lang="nl-NL" sz="2000" b="1">
                <a:effectLst/>
                <a:latin typeface="Aptos"/>
                <a:ea typeface="Times New Roman" panose="02020603050405020304" pitchFamily="18" charset="0"/>
                <a:cs typeface="Aptos" panose="020B0004020202020204" pitchFamily="34" charset="0"/>
              </a:rPr>
              <a:t>Met een maatschappelijk debat</a:t>
            </a:r>
          </a:p>
          <a:p>
            <a:pPr>
              <a:tabLst>
                <a:tab pos="457200" algn="l"/>
              </a:tabLst>
            </a:pPr>
            <a:r>
              <a:rPr lang="nl-NL" sz="2000">
                <a:latin typeface="Aptos"/>
                <a:ea typeface="Times New Roman" panose="02020603050405020304" pitchFamily="18" charset="0"/>
                <a:cs typeface="Aptos" panose="020B0004020202020204" pitchFamily="34" charset="0"/>
              </a:rPr>
              <a:t>Meer nodig dan alleen een functiehuis </a:t>
            </a:r>
            <a:r>
              <a:rPr lang="nl-NL" sz="2000">
                <a:effectLst/>
                <a:latin typeface="Aptos"/>
                <a:ea typeface="Times New Roman" panose="02020603050405020304" pitchFamily="18" charset="0"/>
                <a:cs typeface="Aptos" panose="020B0004020202020204" pitchFamily="34" charset="0"/>
              </a:rPr>
              <a:t>;</a:t>
            </a:r>
            <a:r>
              <a:rPr lang="nl-NL" sz="2000">
                <a:latin typeface="Aptos"/>
                <a:ea typeface="Times New Roman" panose="02020603050405020304" pitchFamily="18" charset="0"/>
                <a:cs typeface="Aptos" panose="020B0004020202020204" pitchFamily="34" charset="0"/>
              </a:rPr>
              <a:t> het goede gesprek met bewoners, cliënten, naasten, de buurt </a:t>
            </a:r>
            <a:r>
              <a:rPr lang="nl-NL" sz="2000">
                <a:effectLst/>
                <a:latin typeface="Aptos"/>
                <a:ea typeface="Times New Roman" panose="02020603050405020304" pitchFamily="18" charset="0"/>
                <a:cs typeface="Aptos" panose="020B0004020202020204" pitchFamily="34" charset="0"/>
              </a:rPr>
              <a:t>om </a:t>
            </a:r>
            <a:r>
              <a:rPr lang="nl-NL" sz="2000" err="1">
                <a:effectLst/>
                <a:latin typeface="Aptos"/>
                <a:ea typeface="Times New Roman" panose="02020603050405020304" pitchFamily="18" charset="0"/>
                <a:cs typeface="Aptos" panose="020B0004020202020204" pitchFamily="34" charset="0"/>
              </a:rPr>
              <a:t>future</a:t>
            </a:r>
            <a:r>
              <a:rPr lang="nl-NL" sz="2000">
                <a:effectLst/>
                <a:latin typeface="Aptos"/>
                <a:ea typeface="Times New Roman" panose="02020603050405020304" pitchFamily="18" charset="0"/>
                <a:cs typeface="Aptos" panose="020B0004020202020204" pitchFamily="34" charset="0"/>
              </a:rPr>
              <a:t> </a:t>
            </a:r>
            <a:r>
              <a:rPr lang="nl-NL" sz="2000" err="1">
                <a:effectLst/>
                <a:latin typeface="Aptos"/>
                <a:ea typeface="Times New Roman" panose="02020603050405020304" pitchFamily="18" charset="0"/>
                <a:cs typeface="Aptos" panose="020B0004020202020204" pitchFamily="34" charset="0"/>
              </a:rPr>
              <a:t>proof</a:t>
            </a:r>
            <a:r>
              <a:rPr lang="nl-NL" sz="2000">
                <a:effectLst/>
                <a:latin typeface="Aptos"/>
                <a:ea typeface="Times New Roman" panose="02020603050405020304" pitchFamily="18" charset="0"/>
                <a:cs typeface="Aptos" panose="020B0004020202020204" pitchFamily="34" charset="0"/>
              </a:rPr>
              <a:t> te kunnen worden. </a:t>
            </a:r>
          </a:p>
          <a:p>
            <a:pPr lvl="0">
              <a:tabLst>
                <a:tab pos="457200" algn="l"/>
              </a:tabLst>
            </a:pPr>
            <a:endParaRPr lang="nl-NL" sz="2000">
              <a:latin typeface="Aptos" panose="020B0004020202020204" pitchFamily="34" charset="0"/>
              <a:ea typeface="Times New Roman" panose="02020603050405020304" pitchFamily="18" charset="0"/>
              <a:cs typeface="Aptos" panose="020B0004020202020204" pitchFamily="34" charset="0"/>
            </a:endParaRPr>
          </a:p>
          <a:p>
            <a:pPr lvl="0">
              <a:tabLst>
                <a:tab pos="457200" algn="l"/>
              </a:tabLst>
            </a:pPr>
            <a:r>
              <a:rPr lang="nl-NL" sz="2000" b="1">
                <a:effectLst/>
                <a:latin typeface="Aptos"/>
                <a:ea typeface="Times New Roman" panose="02020603050405020304" pitchFamily="18" charset="0"/>
                <a:cs typeface="Aptos" panose="020B0004020202020204" pitchFamily="34" charset="0"/>
              </a:rPr>
              <a:t>Met opleidingsinsti</a:t>
            </a:r>
            <a:r>
              <a:rPr lang="nl-NL" sz="2000" b="1">
                <a:latin typeface="Aptos"/>
                <a:ea typeface="Times New Roman" panose="02020603050405020304" pitchFamily="18" charset="0"/>
                <a:cs typeface="Aptos" panose="020B0004020202020204" pitchFamily="34" charset="0"/>
              </a:rPr>
              <a:t>tuten</a:t>
            </a:r>
            <a:endParaRPr lang="nl-NL" sz="2000" b="1">
              <a:effectLst/>
              <a:latin typeface="Aptos"/>
              <a:ea typeface="Times New Roman" panose="02020603050405020304" pitchFamily="18" charset="0"/>
              <a:cs typeface="Aptos" panose="020B0004020202020204" pitchFamily="34" charset="0"/>
            </a:endParaRPr>
          </a:p>
          <a:p>
            <a:pPr>
              <a:tabLst>
                <a:tab pos="457200" algn="l"/>
              </a:tabLst>
            </a:pPr>
            <a:r>
              <a:rPr lang="nl-NL" sz="2000">
                <a:effectLst/>
                <a:latin typeface="Aptos"/>
                <a:ea typeface="Times New Roman" panose="02020603050405020304" pitchFamily="18" charset="0"/>
                <a:cs typeface="Aptos" panose="020B0004020202020204" pitchFamily="34" charset="0"/>
              </a:rPr>
              <a:t>Nieuwe opleidingsvariant voor de gehele </a:t>
            </a:r>
            <a:r>
              <a:rPr lang="nl-NL" sz="2000">
                <a:latin typeface="Aptos"/>
                <a:ea typeface="Times New Roman" panose="02020603050405020304" pitchFamily="18" charset="0"/>
                <a:cs typeface="Aptos" panose="020B0004020202020204" pitchFamily="34" charset="0"/>
              </a:rPr>
              <a:t>care: generieke</a:t>
            </a:r>
            <a:r>
              <a:rPr lang="nl-NL" sz="2000">
                <a:effectLst/>
                <a:latin typeface="Aptos"/>
                <a:ea typeface="Times New Roman" panose="02020603050405020304" pitchFamily="18" charset="0"/>
                <a:cs typeface="Aptos" panose="020B0004020202020204" pitchFamily="34" charset="0"/>
              </a:rPr>
              <a:t> 	basis plus differentiatie en meer coaching van collega’s en 	informele zorg</a:t>
            </a:r>
            <a:endParaRPr lang="nl-NL" sz="2000">
              <a:effectLst/>
              <a:latin typeface="Times New Roman"/>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290498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428D15-B008-429C-40F2-38C4F77EF1B5}"/>
              </a:ext>
            </a:extLst>
          </p:cNvPr>
          <p:cNvSpPr>
            <a:spLocks noGrp="1"/>
          </p:cNvSpPr>
          <p:nvPr>
            <p:ph type="title"/>
          </p:nvPr>
        </p:nvSpPr>
        <p:spPr/>
        <p:txBody>
          <a:bodyPr/>
          <a:lstStyle/>
          <a:p>
            <a:r>
              <a:rPr lang="nl-NL"/>
              <a:t> </a:t>
            </a:r>
          </a:p>
        </p:txBody>
      </p:sp>
      <p:sp>
        <p:nvSpPr>
          <p:cNvPr id="3" name="Tijdelijke aanduiding voor inhoud 2">
            <a:extLst>
              <a:ext uri="{FF2B5EF4-FFF2-40B4-BE49-F238E27FC236}">
                <a16:creationId xmlns:a16="http://schemas.microsoft.com/office/drawing/2014/main" id="{EDD12787-BB60-D490-12BA-DC5734526714}"/>
              </a:ext>
            </a:extLst>
          </p:cNvPr>
          <p:cNvSpPr>
            <a:spLocks noGrp="1"/>
          </p:cNvSpPr>
          <p:nvPr>
            <p:ph idx="1"/>
          </p:nvPr>
        </p:nvSpPr>
        <p:spPr/>
        <p:txBody>
          <a:bodyPr/>
          <a:lstStyle/>
          <a:p>
            <a:r>
              <a:rPr lang="nl-NL"/>
              <a:t>Vragen?</a:t>
            </a:r>
          </a:p>
        </p:txBody>
      </p:sp>
    </p:spTree>
    <p:extLst>
      <p:ext uri="{BB962C8B-B14F-4D97-AF65-F5344CB8AC3E}">
        <p14:creationId xmlns:p14="http://schemas.microsoft.com/office/powerpoint/2010/main" val="2857283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el 22"/>
          <p:cNvSpPr>
            <a:spLocks noGrp="1"/>
          </p:cNvSpPr>
          <p:nvPr>
            <p:ph type="ctrTitle"/>
          </p:nvPr>
        </p:nvSpPr>
        <p:spPr>
          <a:xfrm>
            <a:off x="387927" y="202512"/>
            <a:ext cx="6080380" cy="894025"/>
          </a:xfrm>
        </p:spPr>
        <p:txBody>
          <a:bodyPr>
            <a:normAutofit/>
          </a:bodyPr>
          <a:lstStyle/>
          <a:p>
            <a:pPr algn="l"/>
            <a:r>
              <a:rPr lang="nl-NL" sz="3600">
                <a:solidFill>
                  <a:schemeClr val="accent1"/>
                </a:solidFill>
                <a:latin typeface="Aptos"/>
                <a:cs typeface="Arial Bold"/>
              </a:rPr>
              <a:t>Aanleiding</a:t>
            </a:r>
          </a:p>
        </p:txBody>
      </p:sp>
      <p:sp>
        <p:nvSpPr>
          <p:cNvPr id="24" name="Subtitel 23"/>
          <p:cNvSpPr>
            <a:spLocks noGrp="1"/>
          </p:cNvSpPr>
          <p:nvPr>
            <p:ph type="subTitle" idx="1"/>
          </p:nvPr>
        </p:nvSpPr>
        <p:spPr>
          <a:xfrm>
            <a:off x="387927" y="899892"/>
            <a:ext cx="7384473" cy="3377140"/>
          </a:xfrm>
        </p:spPr>
        <p:txBody>
          <a:bodyPr vert="horz" lIns="91440" tIns="45720" rIns="91440" bIns="45720" rtlCol="0" anchor="t">
            <a:noAutofit/>
          </a:bodyPr>
          <a:lstStyle/>
          <a:p>
            <a:pPr algn="l"/>
            <a:r>
              <a:rPr lang="nl-NL" sz="1800">
                <a:solidFill>
                  <a:schemeClr val="accent4"/>
                </a:solidFill>
                <a:latin typeface="Arial "/>
                <a:cs typeface="Arial"/>
              </a:rPr>
              <a:t> </a:t>
            </a:r>
          </a:p>
        </p:txBody>
      </p:sp>
      <p:sp>
        <p:nvSpPr>
          <p:cNvPr id="3" name="Tekstvak 2">
            <a:extLst>
              <a:ext uri="{FF2B5EF4-FFF2-40B4-BE49-F238E27FC236}">
                <a16:creationId xmlns:a16="http://schemas.microsoft.com/office/drawing/2014/main" id="{6212F379-89D8-6667-0A8C-BB7BD657FD2C}"/>
              </a:ext>
            </a:extLst>
          </p:cNvPr>
          <p:cNvSpPr txBox="1"/>
          <p:nvPr/>
        </p:nvSpPr>
        <p:spPr>
          <a:xfrm>
            <a:off x="674205" y="803929"/>
            <a:ext cx="7384473" cy="3447098"/>
          </a:xfrm>
          <a:prstGeom prst="rect">
            <a:avLst/>
          </a:prstGeom>
          <a:noFill/>
        </p:spPr>
        <p:txBody>
          <a:bodyPr wrap="square" lIns="91440" tIns="45720" rIns="91440" bIns="45720" anchor="t">
            <a:spAutoFit/>
          </a:bodyPr>
          <a:lstStyle/>
          <a:p>
            <a:pPr>
              <a:buNone/>
            </a:pPr>
            <a:endParaRPr lang="nl-NL" sz="1800">
              <a:effectLst/>
              <a:latin typeface="Aptos" panose="020B0004020202020204" pitchFamily="34" charset="0"/>
              <a:ea typeface="Aptos" panose="020B0004020202020204" pitchFamily="34" charset="0"/>
              <a:cs typeface="Aptos" panose="020B0004020202020204" pitchFamily="34" charset="0"/>
            </a:endParaRPr>
          </a:p>
          <a:p>
            <a:endParaRPr lang="nl-NL" sz="2000">
              <a:latin typeface="Aptos"/>
              <a:ea typeface="Times New Roman" panose="02020603050405020304" pitchFamily="18" charset="0"/>
              <a:cs typeface="Aptos" panose="020B0004020202020204" pitchFamily="34" charset="0"/>
            </a:endParaRPr>
          </a:p>
          <a:p>
            <a:pPr marL="342900" indent="-342900">
              <a:buFont typeface="Calibri"/>
              <a:buChar char="-"/>
            </a:pPr>
            <a:r>
              <a:rPr lang="nl-NL" sz="2000">
                <a:latin typeface="Aptos"/>
                <a:ea typeface="Times New Roman" panose="02020603050405020304" pitchFamily="18" charset="0"/>
                <a:cs typeface="Aptos" panose="020B0004020202020204" pitchFamily="34" charset="0"/>
              </a:rPr>
              <a:t>2022: project zorgondersteuning. Bijscholen van functie zorgondersteuner (</a:t>
            </a:r>
            <a:r>
              <a:rPr lang="nl-NL" sz="2000" err="1">
                <a:latin typeface="Aptos"/>
                <a:ea typeface="Times New Roman" panose="02020603050405020304" pitchFamily="18" charset="0"/>
                <a:cs typeface="Aptos" panose="020B0004020202020204" pitchFamily="34" charset="0"/>
              </a:rPr>
              <a:t>Zuyderland</a:t>
            </a:r>
            <a:r>
              <a:rPr lang="nl-NL" sz="2000">
                <a:latin typeface="Aptos"/>
                <a:ea typeface="Times New Roman" panose="02020603050405020304" pitchFamily="18" charset="0"/>
                <a:cs typeface="Aptos" panose="020B0004020202020204" pitchFamily="34" charset="0"/>
              </a:rPr>
              <a:t>) en assistent zorg en welzijn (Vivantes) vanuit corona periode </a:t>
            </a:r>
            <a:endParaRPr lang="nl-NL">
              <a:latin typeface="Arial"/>
              <a:ea typeface="Times New Roman" panose="02020603050405020304" pitchFamily="18" charset="0"/>
              <a:cs typeface="Arial"/>
            </a:endParaRPr>
          </a:p>
          <a:p>
            <a:endParaRPr lang="nl-NL" sz="2000">
              <a:latin typeface="Aptos"/>
              <a:ea typeface="Times New Roman" panose="02020603050405020304" pitchFamily="18" charset="0"/>
              <a:cs typeface="Aptos" panose="020B0004020202020204" pitchFamily="34" charset="0"/>
            </a:endParaRPr>
          </a:p>
          <a:p>
            <a:pPr marL="342900" indent="-342900">
              <a:buFont typeface="Calibri"/>
              <a:buChar char="-"/>
            </a:pPr>
            <a:r>
              <a:rPr lang="nl-NL" sz="2000">
                <a:latin typeface="Aptos"/>
                <a:ea typeface="Times New Roman" panose="02020603050405020304" pitchFamily="18" charset="0"/>
                <a:cs typeface="Aptos" panose="020B0004020202020204" pitchFamily="34" charset="0"/>
              </a:rPr>
              <a:t>Onderzoek naar bekwaam is bevoegd. Belemmeringen en kansen. Specifiek ADL werkzaamheden en welzijn . </a:t>
            </a:r>
            <a:r>
              <a:rPr lang="nl-NL" sz="2000">
                <a:effectLst/>
                <a:latin typeface="Aptos"/>
                <a:ea typeface="Times New Roman" panose="02020603050405020304" pitchFamily="18" charset="0"/>
                <a:cs typeface="Aptos" panose="020B0004020202020204" pitchFamily="34" charset="0"/>
              </a:rPr>
              <a:t>Toekomst</a:t>
            </a:r>
            <a:r>
              <a:rPr lang="nl-NL" sz="2000">
                <a:latin typeface="Aptos"/>
                <a:ea typeface="Times New Roman" panose="02020603050405020304" pitchFamily="18" charset="0"/>
                <a:cs typeface="Aptos" panose="020B0004020202020204" pitchFamily="34" charset="0"/>
              </a:rPr>
              <a:t>: niet en anders geschoolde medewerkers  </a:t>
            </a:r>
            <a:endParaRPr lang="nl-NL" sz="2000">
              <a:latin typeface="Aptos" panose="020B0004020202020204" pitchFamily="34" charset="0"/>
              <a:ea typeface="Times New Roman" panose="02020603050405020304" pitchFamily="18" charset="0"/>
              <a:cs typeface="Aptos" panose="020B0004020202020204" pitchFamily="34" charset="0"/>
            </a:endParaRPr>
          </a:p>
          <a:p>
            <a:endParaRPr lang="nl-NL" sz="2000">
              <a:latin typeface="Aptos"/>
              <a:ea typeface="Times New Roman" panose="02020603050405020304" pitchFamily="18" charset="0"/>
              <a:cs typeface="Aptos" panose="020B0004020202020204" pitchFamily="34" charset="0"/>
            </a:endParaRPr>
          </a:p>
          <a:p>
            <a:pPr marL="342900" indent="-342900">
              <a:buFont typeface="Calibri"/>
              <a:buChar char="-"/>
            </a:pPr>
            <a:r>
              <a:rPr lang="nl-NL" sz="2000">
                <a:latin typeface="Aptos"/>
                <a:ea typeface="Times New Roman" panose="02020603050405020304" pitchFamily="18" charset="0"/>
                <a:cs typeface="Aptos" panose="020B0004020202020204" pitchFamily="34" charset="0"/>
              </a:rPr>
              <a:t>2023: start werkgroep 'Waarom niet'? </a:t>
            </a:r>
            <a:endParaRPr lang="nl-NL" sz="2000">
              <a:effectLst/>
              <a:latin typeface="Times New Roman"/>
              <a:ea typeface="Aptos" panose="020B0004020202020204" pitchFamily="34" charset="0"/>
              <a:cs typeface="Aptos" panose="020B0004020202020204" pitchFamily="34" charset="0"/>
            </a:endParaRPr>
          </a:p>
        </p:txBody>
      </p:sp>
      <p:pic>
        <p:nvPicPr>
          <p:cNvPr id="2050" name="Picture 2" descr="Waarom Niet? | Spotify">
            <a:extLst>
              <a:ext uri="{FF2B5EF4-FFF2-40B4-BE49-F238E27FC236}">
                <a16:creationId xmlns:a16="http://schemas.microsoft.com/office/drawing/2014/main" id="{DC63C22D-8AA0-63E6-DE77-8B1D9E6C89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1334" y="367082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1525C-411C-4B45-76C3-F1F9EE38B792}"/>
            </a:ext>
          </a:extLst>
        </p:cNvPr>
        <p:cNvGrpSpPr/>
        <p:nvPr/>
      </p:nvGrpSpPr>
      <p:grpSpPr>
        <a:xfrm>
          <a:off x="0" y="0"/>
          <a:ext cx="0" cy="0"/>
          <a:chOff x="0" y="0"/>
          <a:chExt cx="0" cy="0"/>
        </a:xfrm>
      </p:grpSpPr>
      <p:sp>
        <p:nvSpPr>
          <p:cNvPr id="23" name="Titel 22">
            <a:extLst>
              <a:ext uri="{FF2B5EF4-FFF2-40B4-BE49-F238E27FC236}">
                <a16:creationId xmlns:a16="http://schemas.microsoft.com/office/drawing/2014/main" id="{FBCC1A4A-9E34-26B9-A7AA-52F9E022398C}"/>
              </a:ext>
            </a:extLst>
          </p:cNvPr>
          <p:cNvSpPr>
            <a:spLocks noGrp="1"/>
          </p:cNvSpPr>
          <p:nvPr>
            <p:ph type="ctrTitle"/>
          </p:nvPr>
        </p:nvSpPr>
        <p:spPr>
          <a:xfrm>
            <a:off x="387927" y="611239"/>
            <a:ext cx="6080380" cy="894025"/>
          </a:xfrm>
        </p:spPr>
        <p:txBody>
          <a:bodyPr>
            <a:normAutofit fontScale="90000"/>
          </a:bodyPr>
          <a:lstStyle/>
          <a:p>
            <a:pPr algn="l"/>
            <a:r>
              <a:rPr lang="nl-NL" sz="3600">
                <a:solidFill>
                  <a:schemeClr val="accent1"/>
                </a:solidFill>
                <a:latin typeface="Aptos"/>
                <a:cs typeface="Arial Bold"/>
              </a:rPr>
              <a:t>Kernboodschap</a:t>
            </a:r>
            <a:br>
              <a:rPr lang="nl-NL" sz="3600">
                <a:latin typeface="ScalaSansOT-Bold" panose="02000503040000020004" pitchFamily="50" charset="0"/>
                <a:cs typeface="Arial Bold"/>
              </a:rPr>
            </a:br>
            <a:endParaRPr lang="nl-NL" sz="3600">
              <a:solidFill>
                <a:schemeClr val="accent1"/>
              </a:solidFill>
              <a:latin typeface="ScalaSansOT-Bold" panose="02000503040000020004" pitchFamily="50" charset="0"/>
              <a:cs typeface="Arial Bold"/>
            </a:endParaRPr>
          </a:p>
        </p:txBody>
      </p:sp>
      <p:sp>
        <p:nvSpPr>
          <p:cNvPr id="24" name="Subtitel 23">
            <a:extLst>
              <a:ext uri="{FF2B5EF4-FFF2-40B4-BE49-F238E27FC236}">
                <a16:creationId xmlns:a16="http://schemas.microsoft.com/office/drawing/2014/main" id="{32C23ACC-03BB-6431-A94D-68F911C8AE26}"/>
              </a:ext>
            </a:extLst>
          </p:cNvPr>
          <p:cNvSpPr>
            <a:spLocks noGrp="1"/>
          </p:cNvSpPr>
          <p:nvPr>
            <p:ph type="subTitle" idx="1"/>
          </p:nvPr>
        </p:nvSpPr>
        <p:spPr>
          <a:xfrm>
            <a:off x="387927" y="1246096"/>
            <a:ext cx="8554905" cy="3791340"/>
          </a:xfrm>
        </p:spPr>
        <p:txBody>
          <a:bodyPr vert="horz" lIns="91440" tIns="45720" rIns="91440" bIns="45720" rtlCol="0" anchor="t">
            <a:normAutofit/>
          </a:bodyPr>
          <a:lstStyle/>
          <a:p>
            <a:pPr marL="342900" indent="-342900" algn="l">
              <a:buFont typeface="Calibri"/>
              <a:buChar char="-"/>
            </a:pPr>
            <a:r>
              <a:rPr lang="nl-NL" sz="2000">
                <a:solidFill>
                  <a:schemeClr val="tx1"/>
                </a:solidFill>
                <a:latin typeface="Aptos"/>
                <a:cs typeface="Arial"/>
              </a:rPr>
              <a:t>Anders kijken is anders doen</a:t>
            </a:r>
            <a:br>
              <a:rPr lang="nl-NL" sz="2000">
                <a:latin typeface="Aptos"/>
                <a:cs typeface="Arial"/>
              </a:rPr>
            </a:br>
            <a:endParaRPr lang="nl-NL" sz="2000">
              <a:solidFill>
                <a:schemeClr val="tx1"/>
              </a:solidFill>
              <a:latin typeface="Aptos"/>
              <a:cs typeface="Arial"/>
            </a:endParaRPr>
          </a:p>
          <a:p>
            <a:pPr marL="342900" indent="-342900" algn="l">
              <a:buFont typeface="Calibri"/>
              <a:buChar char="-"/>
            </a:pPr>
            <a:r>
              <a:rPr lang="nl-NL" sz="2000">
                <a:solidFill>
                  <a:schemeClr val="tx1"/>
                </a:solidFill>
                <a:latin typeface="Aptos"/>
                <a:cs typeface="Arial"/>
              </a:rPr>
              <a:t>Van zorg en welzijn, naar welbevinden en wonen mét zorg.   </a:t>
            </a:r>
            <a:br>
              <a:rPr lang="nl-NL" sz="2000">
                <a:latin typeface="Aptos"/>
                <a:cs typeface="Arial"/>
              </a:rPr>
            </a:br>
            <a:endParaRPr lang="nl-NL" sz="2000">
              <a:solidFill>
                <a:schemeClr val="tx1"/>
              </a:solidFill>
              <a:latin typeface="Aptos"/>
              <a:cs typeface="Arial"/>
            </a:endParaRPr>
          </a:p>
          <a:p>
            <a:pPr marL="342900" indent="-342900" algn="l">
              <a:buFont typeface="Calibri"/>
              <a:buChar char="-"/>
            </a:pPr>
            <a:r>
              <a:rPr lang="nl-NL" sz="2000">
                <a:solidFill>
                  <a:schemeClr val="tx1"/>
                </a:solidFill>
                <a:latin typeface="Aptos"/>
                <a:cs typeface="Arial"/>
              </a:rPr>
              <a:t>Anders kijken leidt tot andere inzichten; we krijgen dit niet voor elkaar met de taken, verantwoordelijkheden en werkzaamheden die horen bij de huidige traditionele functies, geënt op opleidingsachtergrond </a:t>
            </a:r>
            <a:br>
              <a:rPr lang="nl-NL" sz="2000">
                <a:latin typeface="Aptos"/>
                <a:cs typeface="Arial"/>
              </a:rPr>
            </a:br>
            <a:endParaRPr lang="nl-NL" sz="2000">
              <a:solidFill>
                <a:schemeClr val="tx1"/>
              </a:solidFill>
              <a:latin typeface="Aptos"/>
              <a:cs typeface="Arial"/>
            </a:endParaRPr>
          </a:p>
          <a:p>
            <a:pPr marL="342900" indent="-342900" algn="l">
              <a:buFont typeface="Calibri"/>
              <a:buChar char="-"/>
            </a:pPr>
            <a:r>
              <a:rPr lang="nl-NL" sz="2000">
                <a:solidFill>
                  <a:schemeClr val="tx1"/>
                </a:solidFill>
                <a:latin typeface="Aptos"/>
                <a:cs typeface="Arial"/>
              </a:rPr>
              <a:t>Daarom gaan we beschrijven hoe we de taken, verantwoordelijkheden en werkzaamheden opnieuw verdelen: generiek functiehuis Vivantes</a:t>
            </a:r>
          </a:p>
        </p:txBody>
      </p:sp>
    </p:spTree>
    <p:extLst>
      <p:ext uri="{BB962C8B-B14F-4D97-AF65-F5344CB8AC3E}">
        <p14:creationId xmlns:p14="http://schemas.microsoft.com/office/powerpoint/2010/main" val="4133791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eun Toebes &amp; Jonathan de Jong: Een wereld te winnen">
            <a:extLst>
              <a:ext uri="{FF2B5EF4-FFF2-40B4-BE49-F238E27FC236}">
                <a16:creationId xmlns:a16="http://schemas.microsoft.com/office/drawing/2014/main" id="{152A6E01-A43B-EC0E-988C-929B6173376B}"/>
              </a:ext>
            </a:extLst>
          </p:cNvPr>
          <p:cNvPicPr>
            <a:picLocks noGrp="1" noChangeAspect="1"/>
          </p:cNvPicPr>
          <p:nvPr>
            <p:ph idx="1"/>
          </p:nvPr>
        </p:nvPicPr>
        <p:blipFill>
          <a:blip r:embed="rId2"/>
          <a:stretch>
            <a:fillRect/>
          </a:stretch>
        </p:blipFill>
        <p:spPr>
          <a:xfrm>
            <a:off x="3465596" y="1719269"/>
            <a:ext cx="1695450" cy="2695575"/>
          </a:xfrm>
        </p:spPr>
      </p:pic>
      <p:pic>
        <p:nvPicPr>
          <p:cNvPr id="5" name="Picture 4" descr="VerpleegThuis, Teun Toebes | 9789029550604 | Boeken | bol">
            <a:extLst>
              <a:ext uri="{FF2B5EF4-FFF2-40B4-BE49-F238E27FC236}">
                <a16:creationId xmlns:a16="http://schemas.microsoft.com/office/drawing/2014/main" id="{EE27B6BB-F416-495D-67E3-254033460880}"/>
              </a:ext>
            </a:extLst>
          </p:cNvPr>
          <p:cNvPicPr>
            <a:picLocks noChangeAspect="1"/>
          </p:cNvPicPr>
          <p:nvPr/>
        </p:nvPicPr>
        <p:blipFill>
          <a:blip r:embed="rId3"/>
          <a:stretch>
            <a:fillRect/>
          </a:stretch>
        </p:blipFill>
        <p:spPr>
          <a:xfrm>
            <a:off x="-1495" y="2551582"/>
            <a:ext cx="3425432" cy="3247896"/>
          </a:xfrm>
          <a:prstGeom prst="rect">
            <a:avLst/>
          </a:prstGeom>
        </p:spPr>
      </p:pic>
      <p:pic>
        <p:nvPicPr>
          <p:cNvPr id="6" name="Picture 5" descr="Documentaire - Human Forever">
            <a:extLst>
              <a:ext uri="{FF2B5EF4-FFF2-40B4-BE49-F238E27FC236}">
                <a16:creationId xmlns:a16="http://schemas.microsoft.com/office/drawing/2014/main" id="{1BC9C98B-E812-115A-31ED-73F28219BCA1}"/>
              </a:ext>
            </a:extLst>
          </p:cNvPr>
          <p:cNvPicPr>
            <a:picLocks noChangeAspect="1"/>
          </p:cNvPicPr>
          <p:nvPr/>
        </p:nvPicPr>
        <p:blipFill>
          <a:blip r:embed="rId4"/>
          <a:stretch>
            <a:fillRect/>
          </a:stretch>
        </p:blipFill>
        <p:spPr>
          <a:xfrm>
            <a:off x="7213417" y="1071560"/>
            <a:ext cx="1733550" cy="2638425"/>
          </a:xfrm>
          <a:prstGeom prst="rect">
            <a:avLst/>
          </a:prstGeom>
        </p:spPr>
      </p:pic>
      <p:pic>
        <p:nvPicPr>
          <p:cNvPr id="8" name="Picture 7" descr="Geen ALT-tekst opgegeven voor deze afbeelding">
            <a:extLst>
              <a:ext uri="{FF2B5EF4-FFF2-40B4-BE49-F238E27FC236}">
                <a16:creationId xmlns:a16="http://schemas.microsoft.com/office/drawing/2014/main" id="{01D9BF76-611F-AF42-9AF9-9AC7C11DB90F}"/>
              </a:ext>
            </a:extLst>
          </p:cNvPr>
          <p:cNvPicPr>
            <a:picLocks noChangeAspect="1"/>
          </p:cNvPicPr>
          <p:nvPr/>
        </p:nvPicPr>
        <p:blipFill>
          <a:blip r:embed="rId5"/>
          <a:srcRect l="3223" t="1876" r="3221" b="853"/>
          <a:stretch/>
        </p:blipFill>
        <p:spPr>
          <a:xfrm>
            <a:off x="5553455" y="3808188"/>
            <a:ext cx="2185417" cy="2121408"/>
          </a:xfrm>
          <a:prstGeom prst="rect">
            <a:avLst/>
          </a:prstGeom>
        </p:spPr>
      </p:pic>
      <p:sp>
        <p:nvSpPr>
          <p:cNvPr id="2" name="TextBox 1">
            <a:extLst>
              <a:ext uri="{FF2B5EF4-FFF2-40B4-BE49-F238E27FC236}">
                <a16:creationId xmlns:a16="http://schemas.microsoft.com/office/drawing/2014/main" id="{BCE8F6DD-9F81-6297-0F94-BFF506B1F307}"/>
              </a:ext>
            </a:extLst>
          </p:cNvPr>
          <p:cNvSpPr txBox="1"/>
          <p:nvPr/>
        </p:nvSpPr>
        <p:spPr>
          <a:xfrm>
            <a:off x="1311337" y="972452"/>
            <a:ext cx="6295766" cy="4584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76FEE0A9-648F-9AA8-2821-2D4A2F92B20E}"/>
              </a:ext>
            </a:extLst>
          </p:cNvPr>
          <p:cNvSpPr txBox="1"/>
          <p:nvPr/>
        </p:nvSpPr>
        <p:spPr>
          <a:xfrm>
            <a:off x="1146885" y="882954"/>
            <a:ext cx="632665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rgbClr val="7030A0"/>
                </a:solidFill>
                <a:latin typeface="Aptos"/>
                <a:cs typeface="Arial"/>
              </a:rPr>
              <a:t>Anders </a:t>
            </a:r>
            <a:r>
              <a:rPr lang="en-US" sz="3600" err="1">
                <a:solidFill>
                  <a:srgbClr val="7030A0"/>
                </a:solidFill>
                <a:latin typeface="Aptos"/>
                <a:cs typeface="Arial"/>
              </a:rPr>
              <a:t>Kijken</a:t>
            </a:r>
            <a:r>
              <a:rPr lang="en-US" sz="3600">
                <a:solidFill>
                  <a:srgbClr val="7030A0"/>
                </a:solidFill>
                <a:latin typeface="Aptos"/>
                <a:cs typeface="Arial"/>
              </a:rPr>
              <a:t> is Anders Doen</a:t>
            </a:r>
            <a:r>
              <a:rPr lang="en-US">
                <a:solidFill>
                  <a:srgbClr val="7030A0"/>
                </a:solidFill>
                <a:cs typeface="Arial"/>
              </a:rPr>
              <a:t> </a:t>
            </a:r>
            <a:endParaRPr lang="en-US">
              <a:solidFill>
                <a:srgbClr val="7030A0"/>
              </a:solidFill>
            </a:endParaRPr>
          </a:p>
        </p:txBody>
      </p:sp>
    </p:spTree>
    <p:extLst>
      <p:ext uri="{BB962C8B-B14F-4D97-AF65-F5344CB8AC3E}">
        <p14:creationId xmlns:p14="http://schemas.microsoft.com/office/powerpoint/2010/main" val="1506206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1497E5-E67B-6EE3-AE38-FDB1C052FDC4}"/>
              </a:ext>
            </a:extLst>
          </p:cNvPr>
          <p:cNvSpPr>
            <a:spLocks noGrp="1"/>
          </p:cNvSpPr>
          <p:nvPr>
            <p:ph idx="1"/>
          </p:nvPr>
        </p:nvSpPr>
        <p:spPr/>
        <p:txBody>
          <a:bodyPr vert="horz" lIns="91440" tIns="45720" rIns="91440" bIns="45720" rtlCol="0" anchor="t">
            <a:normAutofit/>
          </a:bodyPr>
          <a:lstStyle/>
          <a:p>
            <a:pPr marL="0" indent="0">
              <a:buNone/>
            </a:pPr>
            <a:endParaRPr lang="nl-NL" sz="2400" b="1" dirty="0">
              <a:solidFill>
                <a:schemeClr val="tx2"/>
              </a:solidFill>
              <a:latin typeface="Aptos"/>
              <a:cs typeface="Arial"/>
            </a:endParaRPr>
          </a:p>
          <a:p>
            <a:pPr marL="0" indent="0">
              <a:buNone/>
            </a:pPr>
            <a:r>
              <a:rPr lang="nl-NL" sz="2400" dirty="0">
                <a:latin typeface="Aptos"/>
                <a:cs typeface="Arial"/>
              </a:rPr>
              <a:t>Teun Toebes laat, door zijn unieke ervaring van samenwonen met mensen met dementie, zien dat zorg verder gaat dan medische ondersteuning. Het draait om échte verbinding, het zien van de mens achter de diagnose en het creëren van een omgeving waar bewoners niet alleen worden verzorgd, maar waar ze kunnen léven. </a:t>
            </a:r>
            <a:endParaRPr lang="en-US" sz="2400" dirty="0">
              <a:latin typeface="Aptos"/>
              <a:cs typeface="Arial"/>
            </a:endParaRPr>
          </a:p>
          <a:p>
            <a:endParaRPr lang="en-US" sz="2400" dirty="0">
              <a:cs typeface="Arial"/>
            </a:endParaRPr>
          </a:p>
        </p:txBody>
      </p:sp>
      <p:sp>
        <p:nvSpPr>
          <p:cNvPr id="5" name="Title 4">
            <a:extLst>
              <a:ext uri="{FF2B5EF4-FFF2-40B4-BE49-F238E27FC236}">
                <a16:creationId xmlns:a16="http://schemas.microsoft.com/office/drawing/2014/main" id="{D8DA13A4-FFE0-5F78-BCD0-269BEBABB8B4}"/>
              </a:ext>
            </a:extLst>
          </p:cNvPr>
          <p:cNvSpPr>
            <a:spLocks noGrp="1"/>
          </p:cNvSpPr>
          <p:nvPr>
            <p:ph type="title"/>
          </p:nvPr>
        </p:nvSpPr>
        <p:spPr>
          <a:xfrm>
            <a:off x="457200" y="731837"/>
            <a:ext cx="8229600" cy="1143000"/>
          </a:xfrm>
        </p:spPr>
        <p:txBody>
          <a:bodyPr>
            <a:normAutofit fontScale="90000"/>
          </a:bodyPr>
          <a:lstStyle/>
          <a:p>
            <a:pPr algn="l"/>
            <a:r>
              <a:rPr lang="nl-NL" b="1" dirty="0">
                <a:solidFill>
                  <a:schemeClr val="tx2"/>
                </a:solidFill>
                <a:latin typeface="Aptos"/>
                <a:cs typeface="Arial"/>
              </a:rPr>
              <a:t>Gedachtengoed</a:t>
            </a:r>
            <a:br>
              <a:rPr lang="en-US" b="1" dirty="0">
                <a:solidFill>
                  <a:schemeClr val="tx2"/>
                </a:solidFill>
                <a:latin typeface="Aptos"/>
                <a:cs typeface="Arial"/>
              </a:rPr>
            </a:br>
            <a:endParaRPr lang="en-US" dirty="0"/>
          </a:p>
        </p:txBody>
      </p:sp>
    </p:spTree>
    <p:extLst>
      <p:ext uri="{BB962C8B-B14F-4D97-AF65-F5344CB8AC3E}">
        <p14:creationId xmlns:p14="http://schemas.microsoft.com/office/powerpoint/2010/main" val="1408258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5D3F47-8BE6-21C4-04BB-C2D30865DE66}"/>
              </a:ext>
            </a:extLst>
          </p:cNvPr>
          <p:cNvSpPr>
            <a:spLocks noGrp="1"/>
          </p:cNvSpPr>
          <p:nvPr>
            <p:ph type="title"/>
          </p:nvPr>
        </p:nvSpPr>
        <p:spPr>
          <a:xfrm>
            <a:off x="457200" y="632856"/>
            <a:ext cx="8229600" cy="1143000"/>
          </a:xfrm>
        </p:spPr>
        <p:txBody>
          <a:bodyPr>
            <a:normAutofit/>
          </a:bodyPr>
          <a:lstStyle/>
          <a:p>
            <a:pPr algn="l"/>
            <a:r>
              <a:rPr lang="nl-NL" sz="3600">
                <a:solidFill>
                  <a:srgbClr val="7030A0"/>
                </a:solidFill>
                <a:latin typeface="Aptos"/>
              </a:rPr>
              <a:t>Generiek functiehuis Vivantes</a:t>
            </a:r>
          </a:p>
        </p:txBody>
      </p:sp>
      <p:sp>
        <p:nvSpPr>
          <p:cNvPr id="3" name="Tijdelijke aanduiding voor inhoud 2">
            <a:extLst>
              <a:ext uri="{FF2B5EF4-FFF2-40B4-BE49-F238E27FC236}">
                <a16:creationId xmlns:a16="http://schemas.microsoft.com/office/drawing/2014/main" id="{0945151A-A7D4-2E6E-6E67-811E3A978577}"/>
              </a:ext>
            </a:extLst>
          </p:cNvPr>
          <p:cNvSpPr>
            <a:spLocks noGrp="1"/>
          </p:cNvSpPr>
          <p:nvPr>
            <p:ph idx="1"/>
          </p:nvPr>
        </p:nvSpPr>
        <p:spPr/>
        <p:txBody>
          <a:bodyPr>
            <a:normAutofit/>
          </a:bodyPr>
          <a:lstStyle/>
          <a:p>
            <a:pPr marL="0" indent="0">
              <a:buNone/>
            </a:pPr>
            <a:endParaRPr lang="nl-NL" sz="1600"/>
          </a:p>
          <a:p>
            <a:pPr marL="0" indent="0">
              <a:buNone/>
            </a:pPr>
            <a:endParaRPr lang="nl-NL" sz="3600">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endParaRPr>
          </a:p>
        </p:txBody>
      </p:sp>
      <p:sp>
        <p:nvSpPr>
          <p:cNvPr id="5" name="Tekstvak 4">
            <a:extLst>
              <a:ext uri="{FF2B5EF4-FFF2-40B4-BE49-F238E27FC236}">
                <a16:creationId xmlns:a16="http://schemas.microsoft.com/office/drawing/2014/main" id="{D7A0C1BB-E6A7-7D4A-B45C-724CDB7E38FE}"/>
              </a:ext>
            </a:extLst>
          </p:cNvPr>
          <p:cNvSpPr txBox="1"/>
          <p:nvPr/>
        </p:nvSpPr>
        <p:spPr>
          <a:xfrm>
            <a:off x="658694" y="1847335"/>
            <a:ext cx="7199454" cy="4333494"/>
          </a:xfrm>
          <a:prstGeom prst="rect">
            <a:avLst/>
          </a:prstGeom>
          <a:noFill/>
        </p:spPr>
        <p:txBody>
          <a:bodyPr wrap="square" lIns="91440" tIns="45720" rIns="91440" bIns="45720" anchor="t">
            <a:spAutoFit/>
          </a:bodyPr>
          <a:lstStyle/>
          <a:p>
            <a:pPr marL="342900" indent="-342900">
              <a:buFont typeface="Calibri"/>
              <a:buChar char="-"/>
            </a:pPr>
            <a:r>
              <a:rPr lang="nl-NL" sz="2000">
                <a:latin typeface="Aptos"/>
                <a:ea typeface="Calibri"/>
                <a:cs typeface="Calibri"/>
              </a:rPr>
              <a:t>Wat is verpleeghuiszorg van de toekomst (Wie wil er wonen)?</a:t>
            </a:r>
            <a:endParaRPr lang="nl-NL" sz="2000">
              <a:latin typeface="Aptos"/>
            </a:endParaRPr>
          </a:p>
          <a:p>
            <a:pPr marL="342900" indent="-342900">
              <a:buFont typeface="Calibri"/>
              <a:buChar char="-"/>
            </a:pPr>
            <a:r>
              <a:rPr lang="nl-NL" sz="2000">
                <a:latin typeface="Aptos"/>
                <a:ea typeface="Calibri"/>
                <a:cs typeface="Calibri"/>
              </a:rPr>
              <a:t>Personeelsontwikkelingen (Wie wil er werken)?</a:t>
            </a:r>
            <a:endParaRPr lang="nl-NL" sz="2000">
              <a:latin typeface="Aptos"/>
            </a:endParaRPr>
          </a:p>
          <a:p>
            <a:endParaRPr lang="nl-NL" sz="2000">
              <a:latin typeface="Aptos"/>
              <a:ea typeface="Calibri"/>
              <a:cs typeface="Calibri"/>
            </a:endParaRPr>
          </a:p>
          <a:p>
            <a:r>
              <a:rPr lang="nl-NL" sz="2000">
                <a:latin typeface="Aptos"/>
                <a:ea typeface="Calibri"/>
                <a:cs typeface="Calibri"/>
              </a:rPr>
              <a:t>Toekomstbestendig maken van de ouderenzorg: professionals onderdeel van het netwerk van de bewoner,  samen met familie, vrienden, buren, kennissen en elkaar. </a:t>
            </a:r>
            <a:endParaRPr lang="nl-NL" sz="2000">
              <a:cs typeface="Arial"/>
            </a:endParaRPr>
          </a:p>
          <a:p>
            <a:endParaRPr lang="nl-NL">
              <a:latin typeface="Aptos"/>
              <a:ea typeface="Times New Roman" panose="02020603050405020304" pitchFamily="18" charset="0"/>
              <a:cs typeface="Arial"/>
            </a:endParaRPr>
          </a:p>
          <a:p>
            <a:pPr>
              <a:spcBef>
                <a:spcPct val="20000"/>
              </a:spcBef>
            </a:pPr>
            <a:r>
              <a:rPr lang="nl-NL" sz="2000">
                <a:latin typeface="Aptos"/>
                <a:ea typeface="Times New Roman" panose="02020603050405020304" pitchFamily="18" charset="0"/>
                <a:cs typeface="Arial"/>
              </a:rPr>
              <a:t>Lukt alleen met het doorleven van de kernwaarden door iedereen: </a:t>
            </a:r>
          </a:p>
          <a:p>
            <a:pPr algn="just">
              <a:spcBef>
                <a:spcPct val="20000"/>
              </a:spcBef>
            </a:pPr>
            <a:endParaRPr lang="nl-NL" sz="2400">
              <a:latin typeface="Aptos"/>
              <a:ea typeface="Times New Roman" panose="02020603050405020304" pitchFamily="18" charset="0"/>
              <a:cs typeface="Segoe UI"/>
            </a:endParaRPr>
          </a:p>
          <a:p>
            <a:pPr algn="ctr">
              <a:spcBef>
                <a:spcPct val="20000"/>
              </a:spcBef>
            </a:pPr>
            <a:r>
              <a:rPr lang="nl-NL" sz="2400" b="1">
                <a:solidFill>
                  <a:schemeClr val="tx2">
                    <a:lumMod val="75000"/>
                  </a:schemeClr>
                </a:solidFill>
                <a:latin typeface="Aptos"/>
                <a:ea typeface="Times New Roman" panose="02020603050405020304" pitchFamily="18" charset="0"/>
                <a:cs typeface="Arial"/>
              </a:rPr>
              <a:t>Lef, passie &amp; samen.</a:t>
            </a:r>
            <a:endParaRPr lang="en-US" sz="2400" b="1">
              <a:solidFill>
                <a:schemeClr val="tx2">
                  <a:lumMod val="75000"/>
                </a:schemeClr>
              </a:solidFill>
              <a:latin typeface="Aptos"/>
              <a:ea typeface="Times New Roman" panose="02020603050405020304" pitchFamily="18" charset="0"/>
              <a:cs typeface="Arial"/>
            </a:endParaRPr>
          </a:p>
          <a:p>
            <a:endParaRPr lang="nl-NL">
              <a:latin typeface="Aptos"/>
              <a:ea typeface="Times New Roman" panose="02020603050405020304" pitchFamily="18" charset="0"/>
              <a:cs typeface="Aptos" panose="020B0004020202020204" pitchFamily="34" charset="0"/>
            </a:endParaRPr>
          </a:p>
          <a:p>
            <a:endParaRPr lang="nl-NL" sz="180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2256729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0156D-01EC-40C4-F785-319AD4A16F7D}"/>
            </a:ext>
          </a:extLst>
        </p:cNvPr>
        <p:cNvGrpSpPr/>
        <p:nvPr/>
      </p:nvGrpSpPr>
      <p:grpSpPr>
        <a:xfrm>
          <a:off x="0" y="0"/>
          <a:ext cx="0" cy="0"/>
          <a:chOff x="0" y="0"/>
          <a:chExt cx="0" cy="0"/>
        </a:xfrm>
      </p:grpSpPr>
      <p:pic>
        <p:nvPicPr>
          <p:cNvPr id="4" name="Afbeelding 3">
            <a:extLst>
              <a:ext uri="{FF2B5EF4-FFF2-40B4-BE49-F238E27FC236}">
                <a16:creationId xmlns:a16="http://schemas.microsoft.com/office/drawing/2014/main" id="{F485E1C9-41D9-8D1B-D8E7-44F2F64F19E8}"/>
              </a:ext>
            </a:extLst>
          </p:cNvPr>
          <p:cNvPicPr>
            <a:picLocks noChangeAspect="1"/>
          </p:cNvPicPr>
          <p:nvPr/>
        </p:nvPicPr>
        <p:blipFill>
          <a:blip r:embed="rId2"/>
          <a:stretch>
            <a:fillRect/>
          </a:stretch>
        </p:blipFill>
        <p:spPr>
          <a:xfrm>
            <a:off x="0" y="0"/>
            <a:ext cx="13615149" cy="6389790"/>
          </a:xfrm>
          <a:prstGeom prst="rect">
            <a:avLst/>
          </a:prstGeom>
        </p:spPr>
      </p:pic>
    </p:spTree>
    <p:extLst>
      <p:ext uri="{BB962C8B-B14F-4D97-AF65-F5344CB8AC3E}">
        <p14:creationId xmlns:p14="http://schemas.microsoft.com/office/powerpoint/2010/main" val="1582615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el 22"/>
          <p:cNvSpPr>
            <a:spLocks noGrp="1"/>
          </p:cNvSpPr>
          <p:nvPr>
            <p:ph type="ctrTitle"/>
          </p:nvPr>
        </p:nvSpPr>
        <p:spPr>
          <a:xfrm>
            <a:off x="387927" y="202512"/>
            <a:ext cx="6080380" cy="894025"/>
          </a:xfrm>
        </p:spPr>
        <p:txBody>
          <a:bodyPr>
            <a:normAutofit/>
          </a:bodyPr>
          <a:lstStyle/>
          <a:p>
            <a:pPr algn="l"/>
            <a:r>
              <a:rPr lang="nl-NL" sz="3600">
                <a:solidFill>
                  <a:schemeClr val="accent1"/>
                </a:solidFill>
                <a:cs typeface="Arial Bold"/>
              </a:rPr>
              <a:t>Wat helpt ons?</a:t>
            </a:r>
          </a:p>
        </p:txBody>
      </p:sp>
      <p:sp>
        <p:nvSpPr>
          <p:cNvPr id="24" name="Subtitel 23"/>
          <p:cNvSpPr>
            <a:spLocks noGrp="1"/>
          </p:cNvSpPr>
          <p:nvPr>
            <p:ph type="subTitle" idx="1"/>
          </p:nvPr>
        </p:nvSpPr>
        <p:spPr>
          <a:xfrm>
            <a:off x="387927" y="964457"/>
            <a:ext cx="7384473" cy="3377140"/>
          </a:xfrm>
        </p:spPr>
        <p:txBody>
          <a:bodyPr vert="horz" lIns="91440" tIns="45720" rIns="91440" bIns="45720" rtlCol="0" anchor="t">
            <a:noAutofit/>
          </a:bodyPr>
          <a:lstStyle/>
          <a:p>
            <a:pPr algn="l"/>
            <a:r>
              <a:rPr lang="nl-NL" sz="1800">
                <a:solidFill>
                  <a:srgbClr val="7030A0"/>
                </a:solidFill>
                <a:latin typeface="Aptos"/>
                <a:cs typeface="Arial"/>
              </a:rPr>
              <a:t>Verdeeldheid in taken zorg versus welbevinden</a:t>
            </a:r>
          </a:p>
          <a:p>
            <a:pPr algn="l"/>
            <a:r>
              <a:rPr lang="nl-NL" sz="1800">
                <a:solidFill>
                  <a:schemeClr val="tx1"/>
                </a:solidFill>
                <a:latin typeface="Aptos"/>
                <a:cs typeface="Arial"/>
              </a:rPr>
              <a:t>Uit intern (</a:t>
            </a:r>
            <a:r>
              <a:rPr lang="nl-NL" sz="1800" err="1">
                <a:solidFill>
                  <a:schemeClr val="tx1"/>
                </a:solidFill>
                <a:latin typeface="Aptos"/>
                <a:cs typeface="Arial"/>
              </a:rPr>
              <a:t>Tonos</a:t>
            </a:r>
            <a:r>
              <a:rPr lang="nl-NL" sz="1800">
                <a:solidFill>
                  <a:schemeClr val="tx1"/>
                </a:solidFill>
                <a:latin typeface="Aptos"/>
                <a:cs typeface="Arial"/>
              </a:rPr>
              <a:t>) </a:t>
            </a:r>
            <a:r>
              <a:rPr lang="nl-NL" sz="1800" err="1">
                <a:solidFill>
                  <a:schemeClr val="tx1"/>
                </a:solidFill>
                <a:latin typeface="Aptos"/>
                <a:cs typeface="Arial"/>
              </a:rPr>
              <a:t>èn</a:t>
            </a:r>
            <a:r>
              <a:rPr lang="nl-NL" sz="1800">
                <a:solidFill>
                  <a:schemeClr val="tx1"/>
                </a:solidFill>
                <a:latin typeface="Aptos"/>
                <a:cs typeface="Arial"/>
              </a:rPr>
              <a:t> extern onderzoek is gebleken dat op een gemiddelde dag de werkzaamheden in het verpleeghuis voor 30% uit zorgtaken bestaat en 70% uit welzijn/welbevinden. En we zijn precies andersom georganiseerd met 70% zorgpersoneel en 30% op welzijn/welbevinden.</a:t>
            </a:r>
          </a:p>
          <a:p>
            <a:pPr algn="l"/>
            <a:endParaRPr lang="nl-NL" sz="1800">
              <a:solidFill>
                <a:srgbClr val="7030A0"/>
              </a:solidFill>
              <a:latin typeface="Aptos" panose="020B0004020202020204" pitchFamily="34" charset="0"/>
              <a:cs typeface="Arial"/>
            </a:endParaRPr>
          </a:p>
          <a:p>
            <a:pPr algn="l"/>
            <a:r>
              <a:rPr lang="nl-NL" sz="1800">
                <a:solidFill>
                  <a:srgbClr val="7030A0"/>
                </a:solidFill>
                <a:latin typeface="Aptos"/>
                <a:cs typeface="Arial"/>
              </a:rPr>
              <a:t>Bekwaam is bevoegd i.p.v. bevoegd is bekwaam.</a:t>
            </a:r>
          </a:p>
          <a:p>
            <a:pPr algn="l"/>
            <a:r>
              <a:rPr lang="nl-NL" sz="1800">
                <a:solidFill>
                  <a:schemeClr val="tx1"/>
                </a:solidFill>
                <a:latin typeface="Aptos"/>
                <a:cs typeface="Arial"/>
              </a:rPr>
              <a:t>Door meer te kunnen kijken naar competenties en minder naar enkel  diploma`s creëren we meer mogelijkheden voor nieuwe collega`s en meer interne doorstroom. (</a:t>
            </a:r>
            <a:r>
              <a:rPr lang="nl-NL" sz="1800">
                <a:solidFill>
                  <a:schemeClr val="tx1"/>
                </a:solidFill>
                <a:latin typeface="Aptos"/>
                <a:cs typeface="Arial"/>
                <a:hlinkClick r:id="rId3">
                  <a:extLst>
                    <a:ext uri="{A12FA001-AC4F-418D-AE19-62706E023703}">
                      <ahyp:hlinkClr xmlns:ahyp="http://schemas.microsoft.com/office/drawing/2018/hyperlinkcolor" val="tx"/>
                    </a:ext>
                  </a:extLst>
                </a:hlinkClick>
              </a:rPr>
              <a:t>https://www.actiz.nl/bekwaam-bevoegd-tien-principes-voor-een-toekomstige-arbeidsmarkt-de-ouderenzorg</a:t>
            </a:r>
            <a:r>
              <a:rPr lang="nl-NL" sz="1800">
                <a:solidFill>
                  <a:schemeClr val="tx1"/>
                </a:solidFill>
                <a:latin typeface="Aptos"/>
                <a:cs typeface="Arial"/>
              </a:rPr>
              <a:t> en pdf </a:t>
            </a:r>
            <a:r>
              <a:rPr lang="nl-NL" sz="1800" err="1">
                <a:solidFill>
                  <a:schemeClr val="tx1"/>
                </a:solidFill>
                <a:latin typeface="Aptos"/>
                <a:cs typeface="Arial"/>
              </a:rPr>
              <a:t>Actiz</a:t>
            </a:r>
            <a:r>
              <a:rPr lang="nl-NL" sz="1800">
                <a:solidFill>
                  <a:schemeClr val="tx1"/>
                </a:solidFill>
                <a:latin typeface="Aptos"/>
                <a:cs typeface="Arial"/>
              </a:rPr>
              <a:t>: Feiten en fabels over ‘bekwaam is bevoegd’</a:t>
            </a:r>
          </a:p>
          <a:p>
            <a:pPr algn="l"/>
            <a:endParaRPr lang="nl-NL" sz="1800">
              <a:solidFill>
                <a:srgbClr val="7030A0"/>
              </a:solidFill>
              <a:latin typeface="Arial "/>
              <a:cs typeface="Arial"/>
            </a:endParaRPr>
          </a:p>
        </p:txBody>
      </p:sp>
    </p:spTree>
    <p:extLst>
      <p:ext uri="{BB962C8B-B14F-4D97-AF65-F5344CB8AC3E}">
        <p14:creationId xmlns:p14="http://schemas.microsoft.com/office/powerpoint/2010/main" val="2959930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1525C-411C-4B45-76C3-F1F9EE38B792}"/>
            </a:ext>
          </a:extLst>
        </p:cNvPr>
        <p:cNvGrpSpPr/>
        <p:nvPr/>
      </p:nvGrpSpPr>
      <p:grpSpPr>
        <a:xfrm>
          <a:off x="0" y="0"/>
          <a:ext cx="0" cy="0"/>
          <a:chOff x="0" y="0"/>
          <a:chExt cx="0" cy="0"/>
        </a:xfrm>
      </p:grpSpPr>
      <p:sp>
        <p:nvSpPr>
          <p:cNvPr id="23" name="Titel 22">
            <a:extLst>
              <a:ext uri="{FF2B5EF4-FFF2-40B4-BE49-F238E27FC236}">
                <a16:creationId xmlns:a16="http://schemas.microsoft.com/office/drawing/2014/main" id="{FBCC1A4A-9E34-26B9-A7AA-52F9E022398C}"/>
              </a:ext>
            </a:extLst>
          </p:cNvPr>
          <p:cNvSpPr>
            <a:spLocks noGrp="1"/>
          </p:cNvSpPr>
          <p:nvPr>
            <p:ph type="ctrTitle"/>
          </p:nvPr>
        </p:nvSpPr>
        <p:spPr>
          <a:xfrm>
            <a:off x="387926" y="253020"/>
            <a:ext cx="6868279" cy="894025"/>
          </a:xfrm>
        </p:spPr>
        <p:txBody>
          <a:bodyPr>
            <a:normAutofit fontScale="90000"/>
          </a:bodyPr>
          <a:lstStyle/>
          <a:p>
            <a:pPr algn="l"/>
            <a:br>
              <a:rPr lang="nl-NL" sz="4000">
                <a:latin typeface="ScalaSansOT-Bold" panose="02000503040000020004" pitchFamily="50" charset="0"/>
                <a:cs typeface="Arial Bold"/>
              </a:rPr>
            </a:br>
            <a:r>
              <a:rPr lang="nl-NL" sz="4000">
                <a:solidFill>
                  <a:schemeClr val="accent1"/>
                </a:solidFill>
                <a:latin typeface="Aptos"/>
                <a:cs typeface="Arial Bold"/>
              </a:rPr>
              <a:t>Meer mogelijk maken </a:t>
            </a:r>
            <a:br>
              <a:rPr lang="nl-NL" sz="3600">
                <a:latin typeface="ScalaSansOT-Bold" panose="02000503040000020004" pitchFamily="50" charset="0"/>
                <a:cs typeface="Arial Bold"/>
              </a:rPr>
            </a:br>
            <a:endParaRPr lang="nl-NL" sz="3600">
              <a:solidFill>
                <a:schemeClr val="accent1"/>
              </a:solidFill>
              <a:latin typeface="ScalaSansOT-Bold" panose="02000503040000020004" pitchFamily="50" charset="0"/>
              <a:cs typeface="Arial Bold"/>
            </a:endParaRPr>
          </a:p>
        </p:txBody>
      </p:sp>
      <p:sp>
        <p:nvSpPr>
          <p:cNvPr id="24" name="Subtitel 23">
            <a:extLst>
              <a:ext uri="{FF2B5EF4-FFF2-40B4-BE49-F238E27FC236}">
                <a16:creationId xmlns:a16="http://schemas.microsoft.com/office/drawing/2014/main" id="{32C23ACC-03BB-6431-A94D-68F911C8AE26}"/>
              </a:ext>
            </a:extLst>
          </p:cNvPr>
          <p:cNvSpPr>
            <a:spLocks noGrp="1"/>
          </p:cNvSpPr>
          <p:nvPr>
            <p:ph type="subTitle" idx="1"/>
          </p:nvPr>
        </p:nvSpPr>
        <p:spPr>
          <a:xfrm>
            <a:off x="387926" y="1279330"/>
            <a:ext cx="8554905" cy="4501710"/>
          </a:xfrm>
        </p:spPr>
        <p:txBody>
          <a:bodyPr vert="horz" lIns="91440" tIns="45720" rIns="91440" bIns="45720" rtlCol="0" anchor="t">
            <a:normAutofit fontScale="70000" lnSpcReduction="20000"/>
          </a:bodyPr>
          <a:lstStyle/>
          <a:p>
            <a:pPr lvl="0" algn="l">
              <a:tabLst>
                <a:tab pos="457200" algn="l"/>
              </a:tabLst>
            </a:pPr>
            <a:r>
              <a:rPr lang="nl-NL" sz="2900" b="1">
                <a:solidFill>
                  <a:srgbClr val="7030A0"/>
                </a:solidFill>
                <a:latin typeface="Aptos"/>
                <a:ea typeface="Times New Roman" panose="02020603050405020304" pitchFamily="18" charset="0"/>
                <a:cs typeface="Aptos" panose="020B0004020202020204" pitchFamily="34" charset="0"/>
              </a:rPr>
              <a:t>D</a:t>
            </a:r>
            <a:r>
              <a:rPr lang="nl-NL" sz="2900" b="1">
                <a:solidFill>
                  <a:srgbClr val="7030A0"/>
                </a:solidFill>
                <a:effectLst/>
                <a:latin typeface="Aptos"/>
                <a:ea typeface="Times New Roman" panose="02020603050405020304" pitchFamily="18" charset="0"/>
                <a:cs typeface="Aptos" panose="020B0004020202020204" pitchFamily="34" charset="0"/>
              </a:rPr>
              <a:t>rempelloos werken</a:t>
            </a:r>
            <a:endParaRPr lang="en-US">
              <a:solidFill>
                <a:srgbClr val="7030A0"/>
              </a:solidFill>
              <a:latin typeface="Aptos"/>
            </a:endParaRPr>
          </a:p>
          <a:p>
            <a:pPr lvl="0" algn="l">
              <a:tabLst>
                <a:tab pos="457200" algn="l"/>
              </a:tabLst>
            </a:pPr>
            <a:endParaRPr lang="nl-NL" sz="2900">
              <a:solidFill>
                <a:schemeClr val="tx1"/>
              </a:solidFill>
              <a:effectLst/>
              <a:latin typeface="Aptos" panose="020B0004020202020204" pitchFamily="34" charset="0"/>
              <a:ea typeface="Times New Roman" panose="02020603050405020304" pitchFamily="18" charset="0"/>
              <a:cs typeface="Aptos" panose="020B0004020202020204" pitchFamily="34" charset="0"/>
            </a:endParaRPr>
          </a:p>
          <a:p>
            <a:pPr lvl="0" algn="l">
              <a:tabLst>
                <a:tab pos="457200" algn="l"/>
              </a:tabLst>
            </a:pPr>
            <a:r>
              <a:rPr lang="nl-NL" sz="2900">
                <a:solidFill>
                  <a:schemeClr val="tx1"/>
                </a:solidFill>
                <a:latin typeface="Aptos"/>
                <a:ea typeface="Times New Roman" panose="02020603050405020304" pitchFamily="18" charset="0"/>
                <a:cs typeface="Aptos" panose="020B0004020202020204" pitchFamily="34" charset="0"/>
              </a:rPr>
              <a:t>G</a:t>
            </a:r>
            <a:r>
              <a:rPr lang="nl-NL" sz="2900">
                <a:solidFill>
                  <a:schemeClr val="tx1"/>
                </a:solidFill>
                <a:effectLst/>
                <a:latin typeface="Aptos"/>
                <a:ea typeface="Times New Roman" panose="02020603050405020304" pitchFamily="18" charset="0"/>
                <a:cs typeface="Aptos" panose="020B0004020202020204" pitchFamily="34" charset="0"/>
              </a:rPr>
              <a:t>een onderscheid meer tussen </a:t>
            </a:r>
            <a:r>
              <a:rPr lang="nl-NL" sz="2900" b="1">
                <a:solidFill>
                  <a:schemeClr val="tx1"/>
                </a:solidFill>
                <a:effectLst/>
                <a:latin typeface="Aptos"/>
                <a:ea typeface="Times New Roman" panose="02020603050405020304" pitchFamily="18" charset="0"/>
                <a:cs typeface="Aptos" panose="020B0004020202020204" pitchFamily="34" charset="0"/>
              </a:rPr>
              <a:t>zorg en welzijn </a:t>
            </a:r>
            <a:r>
              <a:rPr lang="nl-NL" sz="2900">
                <a:solidFill>
                  <a:schemeClr val="tx1"/>
                </a:solidFill>
                <a:effectLst/>
                <a:latin typeface="Aptos"/>
                <a:ea typeface="Times New Roman" panose="02020603050405020304" pitchFamily="18" charset="0"/>
                <a:cs typeface="Aptos" panose="020B0004020202020204" pitchFamily="34" charset="0"/>
              </a:rPr>
              <a:t>(medisch en agogisch). </a:t>
            </a:r>
          </a:p>
          <a:p>
            <a:pPr lvl="0" algn="l">
              <a:tabLst>
                <a:tab pos="457200" algn="l"/>
              </a:tabLst>
            </a:pPr>
            <a:r>
              <a:rPr lang="nl-NL" sz="2900">
                <a:solidFill>
                  <a:schemeClr val="tx1"/>
                </a:solidFill>
                <a:latin typeface="Aptos"/>
                <a:ea typeface="Times New Roman" panose="02020603050405020304" pitchFamily="18" charset="0"/>
                <a:cs typeface="Aptos" panose="020B0004020202020204" pitchFamily="34" charset="0"/>
              </a:rPr>
              <a:t>T</a:t>
            </a:r>
            <a:r>
              <a:rPr lang="nl-NL" sz="2900">
                <a:solidFill>
                  <a:schemeClr val="tx1"/>
                </a:solidFill>
                <a:effectLst/>
                <a:latin typeface="Aptos"/>
                <a:ea typeface="Times New Roman" panose="02020603050405020304" pitchFamily="18" charset="0"/>
                <a:cs typeface="Aptos" panose="020B0004020202020204" pitchFamily="34" charset="0"/>
              </a:rPr>
              <a:t>erug naar de kern: wonen en welbevinden met zorg. </a:t>
            </a:r>
          </a:p>
          <a:p>
            <a:pPr lvl="0" algn="l">
              <a:tabLst>
                <a:tab pos="457200" algn="l"/>
              </a:tabLst>
            </a:pPr>
            <a:endParaRPr lang="nl-NL" sz="2900">
              <a:solidFill>
                <a:schemeClr val="tx1"/>
              </a:solidFill>
              <a:latin typeface="Aptos" panose="020B0004020202020204" pitchFamily="34" charset="0"/>
              <a:ea typeface="Times New Roman" panose="02020603050405020304" pitchFamily="18" charset="0"/>
              <a:cs typeface="Aptos" panose="020B0004020202020204" pitchFamily="34" charset="0"/>
            </a:endParaRPr>
          </a:p>
          <a:p>
            <a:pPr algn="l">
              <a:tabLst>
                <a:tab pos="457200" algn="l"/>
              </a:tabLst>
            </a:pPr>
            <a:r>
              <a:rPr lang="nl-NL" sz="2900">
                <a:solidFill>
                  <a:schemeClr val="tx1"/>
                </a:solidFill>
                <a:latin typeface="Aptos"/>
                <a:ea typeface="Times New Roman" panose="02020603050405020304" pitchFamily="18" charset="0"/>
                <a:cs typeface="Aptos" panose="020B0004020202020204" pitchFamily="34" charset="0"/>
              </a:rPr>
              <a:t>G</a:t>
            </a:r>
            <a:r>
              <a:rPr lang="nl-NL" sz="2900">
                <a:solidFill>
                  <a:schemeClr val="tx1"/>
                </a:solidFill>
                <a:effectLst/>
                <a:latin typeface="Aptos"/>
                <a:ea typeface="Times New Roman" panose="02020603050405020304" pitchFamily="18" charset="0"/>
                <a:cs typeface="Aptos" panose="020B0004020202020204" pitchFamily="34" charset="0"/>
              </a:rPr>
              <a:t>een onderscheid tussen </a:t>
            </a:r>
            <a:r>
              <a:rPr lang="nl-NL" sz="2900" b="1">
                <a:solidFill>
                  <a:schemeClr val="tx1"/>
                </a:solidFill>
                <a:effectLst/>
                <a:latin typeface="Aptos"/>
                <a:ea typeface="Times New Roman" panose="02020603050405020304" pitchFamily="18" charset="0"/>
                <a:cs typeface="Aptos" panose="020B0004020202020204" pitchFamily="34" charset="0"/>
              </a:rPr>
              <a:t>thuiszorg en </a:t>
            </a:r>
            <a:r>
              <a:rPr lang="nl-NL" sz="2900" b="1">
                <a:solidFill>
                  <a:schemeClr val="tx1"/>
                </a:solidFill>
                <a:latin typeface="Aptos"/>
                <a:ea typeface="Times New Roman" panose="02020603050405020304" pitchFamily="18" charset="0"/>
                <a:cs typeface="Aptos" panose="020B0004020202020204" pitchFamily="34" charset="0"/>
              </a:rPr>
              <a:t>intramuraal, functies uitwisselbaar </a:t>
            </a:r>
            <a:endParaRPr lang="nl-NL" sz="2900">
              <a:solidFill>
                <a:schemeClr val="tx1"/>
              </a:solidFill>
              <a:effectLst/>
              <a:latin typeface="Aptos"/>
              <a:ea typeface="Times New Roman" panose="02020603050405020304" pitchFamily="18" charset="0"/>
              <a:cs typeface="Aptos" panose="020B0004020202020204" pitchFamily="34" charset="0"/>
            </a:endParaRPr>
          </a:p>
          <a:p>
            <a:pPr lvl="0" algn="l">
              <a:tabLst>
                <a:tab pos="457200" algn="l"/>
              </a:tabLst>
            </a:pPr>
            <a:endParaRPr lang="nl-NL" sz="2900">
              <a:solidFill>
                <a:schemeClr val="tx1"/>
              </a:solidFill>
              <a:latin typeface="Aptos" panose="020B0004020202020204" pitchFamily="34" charset="0"/>
              <a:ea typeface="Times New Roman" panose="02020603050405020304" pitchFamily="18" charset="0"/>
              <a:cs typeface="Aptos" panose="020B0004020202020204" pitchFamily="34" charset="0"/>
            </a:endParaRPr>
          </a:p>
          <a:p>
            <a:pPr lvl="0" algn="l">
              <a:tabLst>
                <a:tab pos="457200" algn="l"/>
              </a:tabLst>
            </a:pPr>
            <a:r>
              <a:rPr lang="nl-NL" sz="2900">
                <a:solidFill>
                  <a:schemeClr val="tx1"/>
                </a:solidFill>
                <a:effectLst/>
                <a:latin typeface="Aptos"/>
                <a:ea typeface="Times New Roman" panose="02020603050405020304" pitchFamily="18" charset="0"/>
                <a:cs typeface="Aptos" panose="020B0004020202020204" pitchFamily="34" charset="0"/>
              </a:rPr>
              <a:t>We willen qua functiehuis meer gaan aansluiten bij de overige </a:t>
            </a:r>
            <a:r>
              <a:rPr lang="nl-NL" sz="2900" b="1">
                <a:solidFill>
                  <a:schemeClr val="tx1"/>
                </a:solidFill>
                <a:effectLst/>
                <a:latin typeface="Aptos"/>
                <a:ea typeface="Times New Roman" panose="02020603050405020304" pitchFamily="18" charset="0"/>
                <a:cs typeface="Aptos" panose="020B0004020202020204" pitchFamily="34" charset="0"/>
              </a:rPr>
              <a:t>“care” branches </a:t>
            </a:r>
            <a:r>
              <a:rPr lang="nl-NL" sz="2900">
                <a:solidFill>
                  <a:schemeClr val="tx1"/>
                </a:solidFill>
                <a:effectLst/>
                <a:latin typeface="Aptos"/>
                <a:ea typeface="Times New Roman" panose="02020603050405020304" pitchFamily="18" charset="0"/>
                <a:cs typeface="Aptos" panose="020B0004020202020204" pitchFamily="34" charset="0"/>
              </a:rPr>
              <a:t>zoals bijv. ggz en </a:t>
            </a:r>
            <a:r>
              <a:rPr lang="nl-NL" sz="2900" err="1">
                <a:solidFill>
                  <a:schemeClr val="tx1"/>
                </a:solidFill>
                <a:effectLst/>
                <a:latin typeface="Aptos"/>
                <a:ea typeface="Times New Roman" panose="02020603050405020304" pitchFamily="18" charset="0"/>
                <a:cs typeface="Aptos" panose="020B0004020202020204" pitchFamily="34" charset="0"/>
              </a:rPr>
              <a:t>ghz</a:t>
            </a:r>
            <a:r>
              <a:rPr lang="nl-NL" sz="2900">
                <a:solidFill>
                  <a:schemeClr val="tx1"/>
                </a:solidFill>
                <a:effectLst/>
                <a:latin typeface="Aptos"/>
                <a:ea typeface="Times New Roman" panose="02020603050405020304" pitchFamily="18" charset="0"/>
                <a:cs typeface="Aptos" panose="020B0004020202020204" pitchFamily="34" charset="0"/>
              </a:rPr>
              <a:t>. </a:t>
            </a:r>
          </a:p>
          <a:p>
            <a:pPr algn="l">
              <a:tabLst>
                <a:tab pos="457200" algn="l"/>
              </a:tabLst>
            </a:pPr>
            <a:endParaRPr lang="nl-NL" sz="2900">
              <a:solidFill>
                <a:schemeClr val="tx1"/>
              </a:solidFill>
              <a:effectLst/>
              <a:latin typeface="Aptos" panose="020B0004020202020204" pitchFamily="34" charset="0"/>
              <a:ea typeface="Times New Roman" panose="02020603050405020304" pitchFamily="18" charset="0"/>
              <a:cs typeface="Aptos" panose="020B0004020202020204" pitchFamily="34" charset="0"/>
            </a:endParaRPr>
          </a:p>
          <a:p>
            <a:pPr lvl="0" algn="l">
              <a:tabLst>
                <a:tab pos="457200" algn="l"/>
              </a:tabLst>
            </a:pPr>
            <a:r>
              <a:rPr lang="nl-NL" sz="2900">
                <a:solidFill>
                  <a:schemeClr val="tx1"/>
                </a:solidFill>
                <a:latin typeface="Aptos"/>
                <a:ea typeface="Times New Roman" panose="02020603050405020304" pitchFamily="18" charset="0"/>
                <a:cs typeface="Aptos" panose="020B0004020202020204" pitchFamily="34" charset="0"/>
              </a:rPr>
              <a:t>Zodoende beogen we meer </a:t>
            </a:r>
            <a:r>
              <a:rPr lang="nl-NL" sz="2900">
                <a:solidFill>
                  <a:schemeClr val="tx1"/>
                </a:solidFill>
                <a:effectLst/>
                <a:latin typeface="Aptos"/>
                <a:ea typeface="Times New Roman" panose="02020603050405020304" pitchFamily="18" charset="0"/>
                <a:cs typeface="Aptos" panose="020B0004020202020204" pitchFamily="34" charset="0"/>
              </a:rPr>
              <a:t>uitwisseling binnen de totale care branche </a:t>
            </a:r>
          </a:p>
          <a:p>
            <a:pPr lvl="0" algn="l">
              <a:tabLst>
                <a:tab pos="457200" algn="l"/>
              </a:tabLst>
            </a:pPr>
            <a:r>
              <a:rPr lang="nl-NL" sz="2900">
                <a:solidFill>
                  <a:schemeClr val="tx1"/>
                </a:solidFill>
                <a:effectLst/>
                <a:latin typeface="Aptos"/>
                <a:ea typeface="Times New Roman" panose="02020603050405020304" pitchFamily="18" charset="0"/>
                <a:cs typeface="Aptos" panose="020B0004020202020204" pitchFamily="34" charset="0"/>
              </a:rPr>
              <a:t>en staan we dus open voor o.a. </a:t>
            </a:r>
            <a:r>
              <a:rPr lang="nl-NL" sz="2900" err="1">
                <a:solidFill>
                  <a:schemeClr val="tx1"/>
                </a:solidFill>
                <a:effectLst/>
                <a:latin typeface="Aptos"/>
                <a:ea typeface="Times New Roman" panose="02020603050405020304" pitchFamily="18" charset="0"/>
                <a:cs typeface="Aptos" panose="020B0004020202020204" pitchFamily="34" charset="0"/>
              </a:rPr>
              <a:t>mz</a:t>
            </a:r>
            <a:r>
              <a:rPr lang="nl-NL" sz="2900">
                <a:solidFill>
                  <a:schemeClr val="tx1"/>
                </a:solidFill>
                <a:effectLst/>
                <a:latin typeface="Aptos"/>
                <a:ea typeface="Times New Roman" panose="02020603050405020304" pitchFamily="18" charset="0"/>
                <a:cs typeface="Aptos" panose="020B0004020202020204" pitchFamily="34" charset="0"/>
              </a:rPr>
              <a:t>-opgeleiden en pedagogisch medewerkers om zo drem</a:t>
            </a:r>
            <a:r>
              <a:rPr lang="nl-NL" sz="2900">
                <a:solidFill>
                  <a:schemeClr val="tx1"/>
                </a:solidFill>
                <a:latin typeface="Aptos"/>
                <a:ea typeface="Times New Roman" panose="02020603050405020304" pitchFamily="18" charset="0"/>
                <a:cs typeface="Aptos" panose="020B0004020202020204" pitchFamily="34" charset="0"/>
              </a:rPr>
              <a:t>p</a:t>
            </a:r>
            <a:r>
              <a:rPr lang="nl-NL" sz="2900">
                <a:solidFill>
                  <a:schemeClr val="tx1"/>
                </a:solidFill>
                <a:effectLst/>
                <a:latin typeface="Aptos"/>
                <a:ea typeface="Times New Roman" panose="02020603050405020304" pitchFamily="18" charset="0"/>
                <a:cs typeface="Aptos" panose="020B0004020202020204" pitchFamily="34" charset="0"/>
              </a:rPr>
              <a:t>elloos door te kunnen stromen van branche naar branche.</a:t>
            </a:r>
          </a:p>
          <a:p>
            <a:pPr lvl="0">
              <a:tabLst>
                <a:tab pos="457200" algn="l"/>
              </a:tabLst>
            </a:pPr>
            <a:endParaRPr lang="nl-NL" sz="2900">
              <a:solidFill>
                <a:schemeClr val="tx1"/>
              </a:solidFill>
              <a:effectLst/>
              <a:latin typeface="Aptos" panose="020B0004020202020204" pitchFamily="34" charset="0"/>
              <a:ea typeface="Times New Roman" panose="02020603050405020304" pitchFamily="18" charset="0"/>
              <a:cs typeface="Aptos" panose="020B0004020202020204" pitchFamily="34" charset="0"/>
            </a:endParaRPr>
          </a:p>
          <a:p>
            <a:pPr marL="342900" lvl="0" indent="-342900">
              <a:buFont typeface="+mj-lt"/>
              <a:buAutoNum type="arabicPeriod"/>
              <a:tabLst>
                <a:tab pos="457200" algn="l"/>
              </a:tabLst>
            </a:pPr>
            <a:endParaRPr lang="nl-NL" sz="2900">
              <a:solidFill>
                <a:schemeClr val="tx1"/>
              </a:solidFill>
              <a:effectLst/>
              <a:latin typeface="Aptos" panose="020B0004020202020204" pitchFamily="34" charset="0"/>
              <a:ea typeface="Aptos" panose="020B0004020202020204" pitchFamily="34" charset="0"/>
              <a:cs typeface="Aptos" panose="020B0004020202020204" pitchFamily="34" charset="0"/>
            </a:endParaRPr>
          </a:p>
          <a:p>
            <a:pPr algn="l"/>
            <a:endParaRPr lang="nl-NL">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7459650"/>
      </p:ext>
    </p:extLst>
  </p:cSld>
  <p:clrMapOvr>
    <a:masterClrMapping/>
  </p:clrMapOvr>
</p:sld>
</file>

<file path=ppt/theme/theme1.xml><?xml version="1.0" encoding="utf-8"?>
<a:theme xmlns:a="http://schemas.openxmlformats.org/drawingml/2006/main" name="Vivantes">
  <a:themeElements>
    <a:clrScheme name="Vivantes">
      <a:dk1>
        <a:srgbClr val="000000"/>
      </a:dk1>
      <a:lt1>
        <a:sysClr val="window" lastClr="FFFFFF"/>
      </a:lt1>
      <a:dk2>
        <a:srgbClr val="51227B"/>
      </a:dk2>
      <a:lt2>
        <a:srgbClr val="EEECE1"/>
      </a:lt2>
      <a:accent1>
        <a:srgbClr val="51227B"/>
      </a:accent1>
      <a:accent2>
        <a:srgbClr val="CF003D"/>
      </a:accent2>
      <a:accent3>
        <a:srgbClr val="ED7703"/>
      </a:accent3>
      <a:accent4>
        <a:srgbClr val="666666"/>
      </a:accent4>
      <a:accent5>
        <a:srgbClr val="BEBC00"/>
      </a:accent5>
      <a:accent6>
        <a:srgbClr val="0065A6"/>
      </a:accent6>
      <a:hlink>
        <a:srgbClr val="ED7703"/>
      </a:hlink>
      <a:folHlink>
        <a:srgbClr val="CF003D"/>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ivantes_powerpoint2020" id="{A1E18C65-5F77-4649-9287-ABECF92BB6CA}" vid="{48187888-77E6-4C2F-B637-04F09A967D3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9CBD86D65F5A4B9614FF6AD8F4F42F" ma:contentTypeVersion="20" ma:contentTypeDescription="Een nieuw document maken." ma:contentTypeScope="" ma:versionID="89fbdde84f4e5e03e6c71856319fd6ce">
  <xsd:schema xmlns:xsd="http://www.w3.org/2001/XMLSchema" xmlns:xs="http://www.w3.org/2001/XMLSchema" xmlns:p="http://schemas.microsoft.com/office/2006/metadata/properties" xmlns:ns2="43c53462-6797-4bda-b315-cac813886573" xmlns:ns3="da013189-2b80-47db-a288-19853721f028" targetNamespace="http://schemas.microsoft.com/office/2006/metadata/properties" ma:root="true" ma:fieldsID="20ad0744d2922768e5d7f75f9d163505" ns2:_="" ns3:_="">
    <xsd:import namespace="43c53462-6797-4bda-b315-cac813886573"/>
    <xsd:import namespace="da013189-2b80-47db-a288-19853721f02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Afdeling_x0028_keuze_x0029_"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c53462-6797-4bda-b315-cac8138865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b25a6490-9a38-489a-a63c-b5276ee9b52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Afdeling_x0028_keuze_x0029_" ma:index="26" nillable="true" ma:displayName="Afdeling (keuze)" ma:description="Gebaseerd op&#10;Type: Keuze" ma:format="Dropdown" ma:internalName="Afdeling_x0028_keuze_x0029_">
      <xsd:complexType>
        <xsd:complexContent>
          <xsd:extension base="dms:MultiChoice">
            <xsd:sequence>
              <xsd:element name="Value" maxOccurs="unbounded" minOccurs="0" nillable="true">
                <xsd:simpleType>
                  <xsd:restriction base="dms:Choice">
                    <xsd:enumeration value="ALN"/>
                    <xsd:enumeration value="ICT"/>
                    <xsd:enumeration value="SSC"/>
                    <xsd:enumeration value="Keuze 4"/>
                  </xsd:restriction>
                </xsd:simpleType>
              </xsd:element>
            </xsd:sequence>
          </xsd:extension>
        </xsd:complexContent>
      </xsd:complex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a013189-2b80-47db-a288-19853721f028"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126aaf7d-1db8-4df8-9049-4b9c6e64f5ec}" ma:internalName="TaxCatchAll" ma:showField="CatchAllData" ma:web="da013189-2b80-47db-a288-19853721f0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a013189-2b80-47db-a288-19853721f028" xsi:nil="true"/>
    <lcf76f155ced4ddcb4097134ff3c332f xmlns="43c53462-6797-4bda-b315-cac813886573">
      <Terms xmlns="http://schemas.microsoft.com/office/infopath/2007/PartnerControls"/>
    </lcf76f155ced4ddcb4097134ff3c332f>
    <SharedWithUsers xmlns="da013189-2b80-47db-a288-19853721f028">
      <UserInfo>
        <DisplayName/>
        <AccountId xsi:nil="true"/>
        <AccountType/>
      </UserInfo>
    </SharedWithUsers>
    <Afdeling_x0028_keuze_x0029_ xmlns="43c53462-6797-4bda-b315-cac81388657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8C2FAE-337C-4148-B58D-7A81CC881FA9}"/>
</file>

<file path=customXml/itemProps2.xml><?xml version="1.0" encoding="utf-8"?>
<ds:datastoreItem xmlns:ds="http://schemas.openxmlformats.org/officeDocument/2006/customXml" ds:itemID="{56E16A32-0DE6-4AC2-8BD8-EF68655367C4}">
  <ds:schemaRefs>
    <ds:schemaRef ds:uri="65be200a-659b-4439-9825-1f1dc8995c27"/>
    <ds:schemaRef ds:uri="b7ee86f1-3146-49f7-ae7a-a06e9d9218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4EE7AF5-ADC2-4CFE-B469-8440425924FD}">
  <ds:schemaRefs>
    <ds:schemaRef ds:uri="http://schemas.microsoft.com/sharepoint/v3/contenttype/forms"/>
  </ds:schemaRefs>
</ds:datastoreItem>
</file>

<file path=docMetadata/LabelInfo.xml><?xml version="1.0" encoding="utf-8"?>
<clbl:labelList xmlns:clbl="http://schemas.microsoft.com/office/2020/mipLabelMetadata">
  <clbl:label id="{d704b4bb-96f4-415d-86a6-0e4e4b3a5d28}" enabled="0" method="" siteId="{d704b4bb-96f4-415d-86a6-0e4e4b3a5d28}" removed="1"/>
</clbl:labelList>
</file>

<file path=docProps/app.xml><?xml version="1.0" encoding="utf-8"?>
<Properties xmlns="http://schemas.openxmlformats.org/officeDocument/2006/extended-properties" xmlns:vt="http://schemas.openxmlformats.org/officeDocument/2006/docPropsVTypes">
  <Template>Vivantes_powerpoint2020.02</Template>
  <TotalTime>1</TotalTime>
  <Words>791</Words>
  <Application>Microsoft Office PowerPoint</Application>
  <PresentationFormat>Diavoorstelling (4:3)</PresentationFormat>
  <Paragraphs>89</Paragraphs>
  <Slides>13</Slides>
  <Notes>3</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13</vt:i4>
      </vt:variant>
    </vt:vector>
  </HeadingPairs>
  <TitlesOfParts>
    <vt:vector size="21" baseType="lpstr">
      <vt:lpstr>Aptos</vt:lpstr>
      <vt:lpstr>Arial</vt:lpstr>
      <vt:lpstr>Arial </vt:lpstr>
      <vt:lpstr>Arial Bold</vt:lpstr>
      <vt:lpstr>Calibri</vt:lpstr>
      <vt:lpstr>ScalaSansOT-Bold</vt:lpstr>
      <vt:lpstr>Times New Roman</vt:lpstr>
      <vt:lpstr>Vivantes</vt:lpstr>
      <vt:lpstr>ZorgConnect  7 mei 2025   Anders Kijken is Anders Doen  Generiek Functiehuis Vivantes</vt:lpstr>
      <vt:lpstr>Aanleiding</vt:lpstr>
      <vt:lpstr>Kernboodschap </vt:lpstr>
      <vt:lpstr>PowerPoint-presentatie</vt:lpstr>
      <vt:lpstr>Gedachtengoed </vt:lpstr>
      <vt:lpstr>Generiek functiehuis Vivantes</vt:lpstr>
      <vt:lpstr>PowerPoint-presentatie</vt:lpstr>
      <vt:lpstr>Wat helpt ons?</vt:lpstr>
      <vt:lpstr> Meer mogelijk maken  </vt:lpstr>
      <vt:lpstr> Meer mogelijk maken  </vt:lpstr>
      <vt:lpstr>                               2025 </vt:lpstr>
      <vt:lpstr>Next steps voor Vivantes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Suzanne Tillmann</dc:creator>
  <cp:lastModifiedBy>Karen Hofstede | Actie Leer Netwerk</cp:lastModifiedBy>
  <cp:revision>3</cp:revision>
  <dcterms:created xsi:type="dcterms:W3CDTF">2021-11-30T20:46:18Z</dcterms:created>
  <dcterms:modified xsi:type="dcterms:W3CDTF">2026-01-29T10:39:36Z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0x010100079CBD86D65F5A4B9614FF6AD8F4F42F</vt:lpwstr>
  </property>
  <property fmtid="{D5CDD505-2E9C-101B-9397-08002B2CF9AE}" pid="3" name="Order">
    <vt:r8>1008700</vt:r8>
  </property>
  <property fmtid="{D5CDD505-2E9C-101B-9397-08002B2CF9AE}" pid="4" name="TriggerFlowInfo">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MediaServiceImageTags">
    <vt:lpwstr/>
  </property>
</Properties>
</file>