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56"/>
  </p:notesMasterIdLst>
  <p:sldIdLst>
    <p:sldId id="350" r:id="rId5"/>
    <p:sldId id="522" r:id="rId6"/>
    <p:sldId id="472" r:id="rId7"/>
    <p:sldId id="473" r:id="rId8"/>
    <p:sldId id="506" r:id="rId9"/>
    <p:sldId id="475" r:id="rId10"/>
    <p:sldId id="527" r:id="rId11"/>
    <p:sldId id="528" r:id="rId12"/>
    <p:sldId id="391" r:id="rId13"/>
    <p:sldId id="530" r:id="rId14"/>
    <p:sldId id="563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08" r:id="rId23"/>
    <p:sldId id="539" r:id="rId24"/>
    <p:sldId id="540" r:id="rId25"/>
    <p:sldId id="556" r:id="rId26"/>
    <p:sldId id="554" r:id="rId27"/>
    <p:sldId id="492" r:id="rId28"/>
    <p:sldId id="557" r:id="rId29"/>
    <p:sldId id="555" r:id="rId30"/>
    <p:sldId id="494" r:id="rId31"/>
    <p:sldId id="496" r:id="rId32"/>
    <p:sldId id="498" r:id="rId33"/>
    <p:sldId id="558" r:id="rId34"/>
    <p:sldId id="561" r:id="rId35"/>
    <p:sldId id="559" r:id="rId36"/>
    <p:sldId id="500" r:id="rId37"/>
    <p:sldId id="501" r:id="rId38"/>
    <p:sldId id="502" r:id="rId39"/>
    <p:sldId id="518" r:id="rId40"/>
    <p:sldId id="541" r:id="rId41"/>
    <p:sldId id="542" r:id="rId42"/>
    <p:sldId id="543" r:id="rId43"/>
    <p:sldId id="544" r:id="rId44"/>
    <p:sldId id="545" r:id="rId45"/>
    <p:sldId id="546" r:id="rId46"/>
    <p:sldId id="547" r:id="rId47"/>
    <p:sldId id="548" r:id="rId48"/>
    <p:sldId id="549" r:id="rId49"/>
    <p:sldId id="550" r:id="rId50"/>
    <p:sldId id="551" r:id="rId51"/>
    <p:sldId id="552" r:id="rId52"/>
    <p:sldId id="553" r:id="rId53"/>
    <p:sldId id="513" r:id="rId54"/>
    <p:sldId id="560" r:id="rId5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76D5D6"/>
    <a:srgbClr val="00D4D6"/>
    <a:srgbClr val="FFFFFF"/>
    <a:srgbClr val="521B93"/>
    <a:srgbClr val="38D3AA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9"/>
    <p:restoredTop sz="62477" autoAdjust="0"/>
  </p:normalViewPr>
  <p:slideViewPr>
    <p:cSldViewPr snapToGrid="0" snapToObjects="1">
      <p:cViewPr varScale="1">
        <p:scale>
          <a:sx n="88" d="100"/>
          <a:sy n="88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693F-48F8-BC40-977E-BE472E02D045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80E0C-3969-C942-8459-7A9CC2EAE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4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41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09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dirty="0">
                <a:cs typeface="Calibri"/>
              </a:rPr>
              <a:t>Soms is een situatie zo uitzonderlijk dat deze een uitzondering rechtvaardigt.</a:t>
            </a:r>
          </a:p>
          <a:p>
            <a:pPr marL="285750" indent="-285750">
              <a:buFont typeface="Arial,Sans-Serif"/>
              <a:buChar char="•"/>
            </a:pPr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902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We doen eigenlijk altijd iets anders, maar schrijven het weg onder een bestaande noemer in he systeem. We gaan nu dat wat we doen in het systeem opnemen (legaliseren)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We schrappen een regel, maar houden tijdelijk een schaduwboekhouding bij om aan te kunnen tonen welk effect het schrappen van de regel heeft/niet heeft.</a:t>
            </a:r>
          </a:p>
          <a:p>
            <a:pPr marL="285750" indent="-285750">
              <a:buFont typeface="Arial,Sans-Serif"/>
              <a:buChar char="•"/>
            </a:pPr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015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Afhankelijk van de groepsgrootte in </a:t>
            </a:r>
            <a:r>
              <a:rPr lang="nl-NL" dirty="0" err="1">
                <a:cs typeface="Calibri"/>
              </a:rPr>
              <a:t>subgroepjes</a:t>
            </a:r>
            <a:r>
              <a:rPr lang="nl-NL" dirty="0">
                <a:cs typeface="Calibri"/>
              </a:rPr>
              <a:t> of plenair.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1 regel per </a:t>
            </a:r>
            <a:r>
              <a:rPr lang="nl-NL" dirty="0" err="1">
                <a:cs typeface="Calibri"/>
              </a:rPr>
              <a:t>subgroepje</a:t>
            </a:r>
            <a:endParaRPr lang="nl-NL" dirty="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Neem hier de tijd voor: hier zitten de </a:t>
            </a:r>
            <a:r>
              <a:rPr lang="nl-NL" dirty="0" err="1">
                <a:cs typeface="Calibri"/>
              </a:rPr>
              <a:t>ontregelwins</a:t>
            </a:r>
            <a:r>
              <a:rPr lang="nl-NL" dirty="0">
                <a:cs typeface="Calibri"/>
              </a:rPr>
              <a:t> in!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Laat ze zoveel mogelijk ontregeloplossingen bedenken door de </a:t>
            </a:r>
            <a:r>
              <a:rPr lang="nl-NL" dirty="0" err="1">
                <a:cs typeface="Calibri"/>
              </a:rPr>
              <a:t>rekstrategieen</a:t>
            </a:r>
            <a:r>
              <a:rPr lang="nl-NL" dirty="0">
                <a:cs typeface="Calibri"/>
              </a:rPr>
              <a:t> op de regel los te laten.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457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589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Plenaire terugkoppeling van gekozen </a:t>
            </a:r>
            <a:r>
              <a:rPr lang="nl-NL" dirty="0" err="1">
                <a:cs typeface="Calibri"/>
              </a:rPr>
              <a:t>rekstrategieen</a:t>
            </a:r>
            <a:r>
              <a:rPr lang="nl-NL" dirty="0">
                <a:cs typeface="Calibri"/>
              </a:rPr>
              <a:t> en oplossingen.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Samen beslissen welke je daarvan echt gaat uitvoeren en welke niet. En waarom.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Eventueel bij de buren kijken (elders in NL)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En eventueel al acties erbij benoemen: MT gat xx aanpassen, </a:t>
            </a:r>
            <a:r>
              <a:rPr lang="nl-NL" dirty="0" err="1">
                <a:cs typeface="Calibri"/>
              </a:rPr>
              <a:t>subgroepje</a:t>
            </a:r>
            <a:r>
              <a:rPr lang="nl-NL" dirty="0">
                <a:cs typeface="Calibri"/>
              </a:rPr>
              <a:t> gaat idee Y uitwerken etc.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936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379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Beren op de weg zijn argumenten/gedachten/aannames die je tegenhouden om anders met de regel om te gaan /  de regel af te schaffen. </a:t>
            </a:r>
          </a:p>
          <a:p>
            <a:r>
              <a:rPr lang="nl-NL" dirty="0"/>
              <a:t>Oftewel die je belemmeren om de rek op te zoeken.</a:t>
            </a:r>
          </a:p>
          <a:p>
            <a:r>
              <a:rPr lang="nl-NL" dirty="0"/>
              <a:t>Deze kunnen ingedeeld worden in vier categorieën: bestuur, organisatie, individu en relatie met anderen.</a:t>
            </a:r>
          </a:p>
          <a:p>
            <a:r>
              <a:rPr lang="nl-NL" dirty="0"/>
              <a:t>Ik licht er een paar kort toe.</a:t>
            </a:r>
          </a:p>
          <a:p>
            <a:r>
              <a:rPr lang="nl-NL" dirty="0"/>
              <a:t>Zijn de beren herkenbaar?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931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957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Inzicht: wat voor beer is het: kwadrant/hoe vaak komt hij voor en wat is het effect/hoe gevaarlijk is hij?</a:t>
            </a:r>
          </a:p>
          <a:p>
            <a:r>
              <a:rPr lang="nl-NL" dirty="0"/>
              <a:t>Overzicht: op wiens pad staat de beer (wie kan hem verjagen)</a:t>
            </a:r>
          </a:p>
          <a:p>
            <a:r>
              <a:rPr lang="nl-NL" dirty="0"/>
              <a:t>Uitzicht: hoe zou je de beer kunnen verjagen?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80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819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817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groot is de kans dat het argument/de aanname/de veronderstelling gebruikt/waarheid wordt?</a:t>
            </a:r>
          </a:p>
          <a:p>
            <a:r>
              <a:rPr lang="nl-NL" dirty="0"/>
              <a:t>Wat is het effect als dit zich voordoet? Hoe erg is het?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155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 de hand van uitgewerkt voorbeeld kun je de neutrale casus beschrijven. </a:t>
            </a:r>
          </a:p>
          <a:p>
            <a:r>
              <a:rPr lang="nl-NL" dirty="0"/>
              <a:t>In principe kun je allerlei rekoplossingen bedenken maar ik heb er vier uitgevist:</a:t>
            </a:r>
          </a:p>
          <a:p>
            <a:pPr marL="171450" indent="-171450">
              <a:buFontTx/>
              <a:buChar char="-"/>
            </a:pPr>
            <a:r>
              <a:rPr lang="nl-NL" b="1" dirty="0"/>
              <a:t>Volume rekken</a:t>
            </a:r>
            <a:r>
              <a:rPr lang="nl-NL" dirty="0"/>
              <a:t>: Alleen cruciale medische gegevens bij houden</a:t>
            </a:r>
          </a:p>
          <a:p>
            <a:pPr marL="171450" indent="-171450">
              <a:buFontTx/>
              <a:buChar char="-"/>
            </a:pPr>
            <a:r>
              <a:rPr lang="nl-NL" b="1" dirty="0"/>
              <a:t>Hart rekken</a:t>
            </a:r>
            <a:r>
              <a:rPr lang="nl-NL" dirty="0"/>
              <a:t>: vertrouw erop dat voorganger het goed heeft bijgehouden, dan hoef jij het niet over te doen.</a:t>
            </a:r>
          </a:p>
          <a:p>
            <a:pPr marL="171450" indent="-171450">
              <a:buFontTx/>
              <a:buChar char="-"/>
            </a:pPr>
            <a:r>
              <a:rPr lang="nl-NL" b="1" dirty="0"/>
              <a:t>Perspectief verbreden</a:t>
            </a:r>
            <a:r>
              <a:rPr lang="nl-NL" dirty="0"/>
              <a:t>: redeneer vanuit de hele keten en houdt de gegevens bij op de plek waar de belangrijkste schakel zit.</a:t>
            </a:r>
          </a:p>
          <a:p>
            <a:pPr marL="171450" indent="-171450">
              <a:buFontTx/>
              <a:buChar char="-"/>
            </a:pPr>
            <a:r>
              <a:rPr lang="nl-NL" b="1" dirty="0"/>
              <a:t>Perspectief verbreden</a:t>
            </a:r>
            <a:r>
              <a:rPr lang="nl-NL" dirty="0"/>
              <a:t>: weeg de motieven onderling af: veiligheid gaat bv boven privacy. 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0" indent="0">
              <a:buFontTx/>
              <a:buNone/>
            </a:pPr>
            <a:r>
              <a:rPr lang="nl-NL" dirty="0"/>
              <a:t>In dit voorbeeld kiest de groep om alleen nog cruciale gegevens bij te houden (volume rekken) op de afdeling die de belangrijkste zorgtaak heeft (belangrijkste schakel). </a:t>
            </a:r>
          </a:p>
          <a:p>
            <a:pPr marL="0" indent="0">
              <a:buFontTx/>
              <a:buNone/>
            </a:pPr>
            <a:r>
              <a:rPr lang="nl-NL" dirty="0"/>
              <a:t>Beren die dan in beeld komen:</a:t>
            </a:r>
          </a:p>
          <a:p>
            <a:pPr marL="171450" indent="-171450">
              <a:buFontTx/>
              <a:buChar char="-"/>
            </a:pPr>
            <a:r>
              <a:rPr lang="nl-NL" b="1" dirty="0"/>
              <a:t>Vertrouwen</a:t>
            </a:r>
            <a:r>
              <a:rPr lang="nl-NL" dirty="0"/>
              <a:t> dat de hoofdregistrator het goed doet ontbreekt. </a:t>
            </a:r>
          </a:p>
          <a:p>
            <a:pPr marL="171450" indent="-171450">
              <a:buFontTx/>
              <a:buChar char="-"/>
            </a:pPr>
            <a:r>
              <a:rPr lang="nl-NL" b="1" dirty="0"/>
              <a:t>Risico</a:t>
            </a:r>
            <a:r>
              <a:rPr lang="nl-NL" dirty="0"/>
              <a:t> dat we iets over het hoofd zien is te groot.</a:t>
            </a:r>
          </a:p>
          <a:p>
            <a:pPr marL="171450" indent="-171450">
              <a:buFontTx/>
              <a:buChar char="-"/>
            </a:pPr>
            <a:r>
              <a:rPr lang="nl-NL" b="1" dirty="0"/>
              <a:t>Geld</a:t>
            </a:r>
            <a:r>
              <a:rPr lang="nl-NL" dirty="0"/>
              <a:t> is een probleem als de ene partij beter/meer moet registeren en de andere partij niet meer. Wie wordt ervoor betaald en wordt tijd/registratiewinst eerlijk verdeeld?</a:t>
            </a:r>
          </a:p>
          <a:p>
            <a:pPr marL="171450" indent="-171450">
              <a:buFontTx/>
              <a:buChar char="-"/>
            </a:pPr>
            <a:r>
              <a:rPr lang="nl-NL" b="1" dirty="0"/>
              <a:t>Mandaat</a:t>
            </a:r>
            <a:r>
              <a:rPr lang="nl-NL" dirty="0"/>
              <a:t> is een probleem als nog oude taakomschrijvingen worden gehanteerd. Mogen de beoogde </a:t>
            </a:r>
            <a:r>
              <a:rPr lang="nl-NL" dirty="0" err="1"/>
              <a:t>bijhouders</a:t>
            </a:r>
            <a:r>
              <a:rPr lang="nl-NL" dirty="0"/>
              <a:t> dat formeel wel doen?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909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 dirty="0"/>
              <a:t>Risico</a:t>
            </a:r>
            <a:r>
              <a:rPr lang="nl-NL" dirty="0"/>
              <a:t> is een beer waarover je in gesprek moet: vanuit expertise van alle betrokkenen bepalen welke info cruciaal is. </a:t>
            </a:r>
          </a:p>
          <a:p>
            <a:r>
              <a:rPr lang="nl-NL" dirty="0"/>
              <a:t>En op bestuursniveau: welke risico’s ben je bereid te nemen.</a:t>
            </a:r>
          </a:p>
          <a:p>
            <a:r>
              <a:rPr lang="nl-NL" u="sng" dirty="0"/>
              <a:t>Geld</a:t>
            </a:r>
            <a:r>
              <a:rPr lang="nl-NL" dirty="0"/>
              <a:t> is een organisatiebeer. Kwestie van anders regelen met elkaar op MT niveau.</a:t>
            </a:r>
          </a:p>
          <a:p>
            <a:r>
              <a:rPr lang="nl-NL" u="sng" dirty="0"/>
              <a:t>Mandaat</a:t>
            </a:r>
            <a:r>
              <a:rPr lang="nl-NL" dirty="0"/>
              <a:t> is ook een organisatiebeer. Nieuw mandaat expliciteren en opnieuw beleggen en hierover communiceren. </a:t>
            </a:r>
          </a:p>
          <a:p>
            <a:r>
              <a:rPr lang="nl-NL" dirty="0"/>
              <a:t>Heeft ook individueel aspect: voelen mensen zich in staat om hun nieuwe rol/taak uit te voeren of juist los te laten.</a:t>
            </a:r>
          </a:p>
          <a:p>
            <a:r>
              <a:rPr lang="nl-NL" u="sng" dirty="0"/>
              <a:t>Vertrouwen</a:t>
            </a:r>
            <a:r>
              <a:rPr lang="nl-NL" dirty="0"/>
              <a:t> is een relatiebeer. Ga na waar in de keten het vertrouwen vooral mist (tussen welke afdelingen/partijen/spelers) en maak dit expliciet. </a:t>
            </a:r>
          </a:p>
          <a:p>
            <a:r>
              <a:rPr lang="nl-NL" dirty="0"/>
              <a:t>Wat is er nodig om elkaar te vertrouwen?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356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715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768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906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511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806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82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Wat gebeurt er in de praktijk? Hoe gaan we met de regels om?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783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65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Als ik “last” heb van een regel zal ik proberen een andere weg te vinden.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Collectieve verantwoordelijkheid en motivatie.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747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Wat doen jullie nu al om de rek voor deze regel te vinden?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Wissel even ervaringen uit met je buurvrouw/buurman.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Laat plenair twee of drie mensen hun voorbeeld van rek noemen.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77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Nota bene: voor de meeste rek hoef je niets aan de regel te veranderen!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Er is al veel meer mogelijk dan je denkt.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1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endParaRPr lang="nl-NL" dirty="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nl-NL" dirty="0" err="1">
                <a:cs typeface="Calibri"/>
              </a:rPr>
              <a:t>Crashcar</a:t>
            </a:r>
            <a:r>
              <a:rPr lang="nl-NL" dirty="0">
                <a:cs typeface="Calibri"/>
              </a:rPr>
              <a:t>: tijdelijk niet elke dag de lijst afvinken en kijken wat er gebeurt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Vragen op een ander moment stellen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95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dirty="0"/>
              <a:t>Volume: niet meer in alle gevallen van opname alle vragen rondom roken stellen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Rookgegevens alleen registreren als iemand langer dan x-dagen wordt opgenomen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cs typeface="Calibri"/>
              </a:rPr>
              <a:t>3 gegevens noteren en de rest alleen als de 3 gegevens op een bepaalde manier scoren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824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dirty="0">
                <a:cs typeface="Calibri"/>
              </a:rPr>
              <a:t>Niet alle orders nabellen, maar eerst eens kijken wat er gebeurt; daarna in overleg als orders niet worden uitgevoerd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80E0C-3969-C942-8459-7A9CC2EAEBE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42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40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57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52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7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31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18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28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55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74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8842-C91D-F541-90B0-28384EDB26FB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F615-4870-7C45-A906-FB863ADBE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0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18" Type="http://schemas.openxmlformats.org/officeDocument/2006/relationships/image" Target="../media/image1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18" Type="http://schemas.openxmlformats.org/officeDocument/2006/relationships/image" Target="../media/image1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4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4" name="Tekstvak 3"/>
          <p:cNvSpPr txBox="1"/>
          <p:nvPr/>
        </p:nvSpPr>
        <p:spPr>
          <a:xfrm>
            <a:off x="1343932" y="1563269"/>
            <a:ext cx="4702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</a:rPr>
              <a:t>Ontregelsessie </a:t>
            </a:r>
            <a:r>
              <a:rPr lang="nl-NL" sz="3000" dirty="0"/>
              <a:t>[</a:t>
            </a:r>
            <a:r>
              <a:rPr lang="nl-NL" sz="3000" dirty="0">
                <a:solidFill>
                  <a:schemeClr val="bg1"/>
                </a:solidFill>
              </a:rPr>
              <a:t>Ont</a:t>
            </a:r>
            <a:r>
              <a:rPr lang="nl-NL" sz="3000" dirty="0"/>
              <a:t>]</a:t>
            </a:r>
            <a:r>
              <a:rPr lang="nl-NL" sz="3000" dirty="0" err="1">
                <a:solidFill>
                  <a:schemeClr val="bg1"/>
                </a:solidFill>
              </a:rPr>
              <a:t>regelbus</a:t>
            </a:r>
            <a:endParaRPr lang="nl-NL" sz="3000" dirty="0">
              <a:solidFill>
                <a:schemeClr val="bg1"/>
              </a:solidFill>
            </a:endParaRPr>
          </a:p>
          <a:p>
            <a:r>
              <a:rPr lang="nl-NL" dirty="0"/>
              <a:t>Savant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984CFF0-C885-494F-A067-F8E0A2C71022}"/>
              </a:ext>
            </a:extLst>
          </p:cNvPr>
          <p:cNvSpPr txBox="1"/>
          <p:nvPr/>
        </p:nvSpPr>
        <p:spPr>
          <a:xfrm>
            <a:off x="695208" y="4422912"/>
            <a:ext cx="387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Naar een lokale </a:t>
            </a:r>
            <a:r>
              <a:rPr lang="nl-NL" sz="1400" b="1" dirty="0">
                <a:solidFill>
                  <a:srgbClr val="009193"/>
                </a:solidFill>
              </a:rPr>
              <a:t>ontregelbeweging</a:t>
            </a:r>
            <a:r>
              <a:rPr lang="nl-NL" sz="1400" b="1" dirty="0"/>
              <a:t> </a:t>
            </a:r>
          </a:p>
          <a:p>
            <a:pPr algn="ctr"/>
            <a:r>
              <a:rPr lang="nl-NL" sz="1400" b="1" dirty="0"/>
              <a:t>voor meer plezier en ruimte op de werkvloer.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089E4AC-B007-074F-ABE0-726277C4244B}"/>
              </a:ext>
            </a:extLst>
          </p:cNvPr>
          <p:cNvSpPr/>
          <p:nvPr/>
        </p:nvSpPr>
        <p:spPr>
          <a:xfrm rot="10800000">
            <a:off x="8371111" y="0"/>
            <a:ext cx="772885" cy="423454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4819F0C-CC3E-D047-8600-52D654B066CA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A93DD82-AEFD-8945-A8CA-3C785F84F44E}"/>
              </a:ext>
            </a:extLst>
          </p:cNvPr>
          <p:cNvSpPr/>
          <p:nvPr/>
        </p:nvSpPr>
        <p:spPr>
          <a:xfrm rot="10800000">
            <a:off x="0" y="0"/>
            <a:ext cx="772885" cy="423454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5DFD34-4F63-5D47-A988-3A4385A24B61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E6917E89-669C-CC4E-BEC8-0B2D5D772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12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6F87B5B8-B5C4-B242-9000-369C4AAD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4636" y="2864687"/>
            <a:ext cx="801535" cy="80153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51D9626-A5FB-FA42-B1D1-A3D19C2BB5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49957" y="2849082"/>
            <a:ext cx="835400" cy="8354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EEBC780-25CA-FF4C-A2A3-4DCBC3DD1C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67714" y="1594898"/>
            <a:ext cx="911077" cy="9110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7A32DB7-9754-DE46-B808-CE8064E1D1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30377" y="540167"/>
            <a:ext cx="774162" cy="77416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627F62A-8C17-7142-9E04-933C1A9DDB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8368" y="1615978"/>
            <a:ext cx="913146" cy="913146"/>
          </a:xfrm>
          <a:prstGeom prst="rect">
            <a:avLst/>
          </a:prstGeom>
        </p:spPr>
      </p:pic>
      <p:sp>
        <p:nvSpPr>
          <p:cNvPr id="6" name="Rechthoek met diagonaal twee afgeronde hoeken 5">
            <a:extLst>
              <a:ext uri="{FF2B5EF4-FFF2-40B4-BE49-F238E27FC236}">
                <a16:creationId xmlns:a16="http://schemas.microsoft.com/office/drawing/2014/main" id="{B95A0903-92C8-C746-84AB-05CE9A342CBD}"/>
              </a:ext>
            </a:extLst>
          </p:cNvPr>
          <p:cNvSpPr/>
          <p:nvPr/>
        </p:nvSpPr>
        <p:spPr>
          <a:xfrm>
            <a:off x="263443" y="1615978"/>
            <a:ext cx="2684439" cy="889997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b="1" dirty="0">
                <a:solidFill>
                  <a:schemeClr val="bg1"/>
                </a:solidFill>
              </a:rPr>
              <a:t>RKKEN</a:t>
            </a:r>
          </a:p>
        </p:txBody>
      </p:sp>
      <p:sp>
        <p:nvSpPr>
          <p:cNvPr id="7" name="Rechthoek met diagonaal twee afgeronde hoeken 6">
            <a:extLst>
              <a:ext uri="{FF2B5EF4-FFF2-40B4-BE49-F238E27FC236}">
                <a16:creationId xmlns:a16="http://schemas.microsoft.com/office/drawing/2014/main" id="{69179B13-0040-8448-84E8-BE9A0F48F0CB}"/>
              </a:ext>
            </a:extLst>
          </p:cNvPr>
          <p:cNvSpPr/>
          <p:nvPr/>
        </p:nvSpPr>
        <p:spPr>
          <a:xfrm>
            <a:off x="5778566" y="1615978"/>
            <a:ext cx="3098680" cy="889997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8" name="Rechthoek met diagonaal twee afgeronde hoeken 7">
            <a:extLst>
              <a:ext uri="{FF2B5EF4-FFF2-40B4-BE49-F238E27FC236}">
                <a16:creationId xmlns:a16="http://schemas.microsoft.com/office/drawing/2014/main" id="{84B067D0-DC1F-E742-9D02-C2C56A51D55C}"/>
              </a:ext>
            </a:extLst>
          </p:cNvPr>
          <p:cNvSpPr/>
          <p:nvPr/>
        </p:nvSpPr>
        <p:spPr>
          <a:xfrm>
            <a:off x="1570391" y="514154"/>
            <a:ext cx="3000032" cy="821040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9" name="Rechthoek met diagonaal twee afgeronde hoeken 8">
            <a:extLst>
              <a:ext uri="{FF2B5EF4-FFF2-40B4-BE49-F238E27FC236}">
                <a16:creationId xmlns:a16="http://schemas.microsoft.com/office/drawing/2014/main" id="{E3CD57BB-E5BA-0D4A-9E92-C3C2B5889534}"/>
              </a:ext>
            </a:extLst>
          </p:cNvPr>
          <p:cNvSpPr/>
          <p:nvPr/>
        </p:nvSpPr>
        <p:spPr>
          <a:xfrm>
            <a:off x="4887609" y="2808809"/>
            <a:ext cx="3344196" cy="911078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10" name="Rechthoek met diagonaal twee afgeronde hoeken 9">
            <a:extLst>
              <a:ext uri="{FF2B5EF4-FFF2-40B4-BE49-F238E27FC236}">
                <a16:creationId xmlns:a16="http://schemas.microsoft.com/office/drawing/2014/main" id="{20BD99C7-4892-5D41-851D-519F6D3AFF35}"/>
              </a:ext>
            </a:extLst>
          </p:cNvPr>
          <p:cNvSpPr/>
          <p:nvPr/>
        </p:nvSpPr>
        <p:spPr>
          <a:xfrm>
            <a:off x="4909244" y="514154"/>
            <a:ext cx="3098680" cy="827182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17" name="Rechthoek met diagonaal twee afgeronde hoeken 16">
            <a:extLst>
              <a:ext uri="{FF2B5EF4-FFF2-40B4-BE49-F238E27FC236}">
                <a16:creationId xmlns:a16="http://schemas.microsoft.com/office/drawing/2014/main" id="{81DEB217-388F-6C45-9893-8C2FB1A614BA}"/>
              </a:ext>
            </a:extLst>
          </p:cNvPr>
          <p:cNvSpPr/>
          <p:nvPr/>
        </p:nvSpPr>
        <p:spPr>
          <a:xfrm>
            <a:off x="887104" y="2822223"/>
            <a:ext cx="3428407" cy="911077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674C3C50-E1CD-0B49-8339-98F7AFAC65FD}"/>
              </a:ext>
            </a:extLst>
          </p:cNvPr>
          <p:cNvSpPr/>
          <p:nvPr/>
        </p:nvSpPr>
        <p:spPr>
          <a:xfrm>
            <a:off x="3250662" y="1725497"/>
            <a:ext cx="2198677" cy="61679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solidFill>
                  <a:srgbClr val="009193"/>
                </a:solidFill>
              </a:rPr>
              <a:t>Rekstrategieën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9DEF8D8-335E-2B46-B3DC-26FC7492C0E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926316" y="569099"/>
            <a:ext cx="736070" cy="73607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89C1119-61B7-BB43-97FD-CF6EA07EFC4A}"/>
              </a:ext>
            </a:extLst>
          </p:cNvPr>
          <p:cNvSpPr txBox="1"/>
          <p:nvPr/>
        </p:nvSpPr>
        <p:spPr>
          <a:xfrm>
            <a:off x="1389651" y="1907087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TIJD REKKEN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FD5F17C-E63E-BF43-8E72-6C7FA5CA1184}"/>
              </a:ext>
            </a:extLst>
          </p:cNvPr>
          <p:cNvSpPr txBox="1"/>
          <p:nvPr/>
        </p:nvSpPr>
        <p:spPr>
          <a:xfrm>
            <a:off x="1906699" y="3123872"/>
            <a:ext cx="208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PERSPECTIEF VERBREDEN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C18C520-EA5E-864D-8585-30F96E99C8E6}"/>
              </a:ext>
            </a:extLst>
          </p:cNvPr>
          <p:cNvSpPr txBox="1"/>
          <p:nvPr/>
        </p:nvSpPr>
        <p:spPr>
          <a:xfrm>
            <a:off x="2523659" y="770785"/>
            <a:ext cx="1774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HET HART OPREKKEN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D859B2F-3B0A-5D47-BFA5-E788A5B6D0DC}"/>
              </a:ext>
            </a:extLst>
          </p:cNvPr>
          <p:cNvSpPr txBox="1"/>
          <p:nvPr/>
        </p:nvSpPr>
        <p:spPr>
          <a:xfrm>
            <a:off x="5167729" y="770785"/>
            <a:ext cx="1473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VOLUME REKKEN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F33BDDA-412A-A441-87D1-DAF1B0616449}"/>
              </a:ext>
            </a:extLst>
          </p:cNvPr>
          <p:cNvSpPr txBox="1"/>
          <p:nvPr/>
        </p:nvSpPr>
        <p:spPr>
          <a:xfrm>
            <a:off x="6045700" y="1915624"/>
            <a:ext cx="1523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OP MAAT REKKEN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C88EB6B-75FF-1A41-8FE8-16E13F618D51}"/>
              </a:ext>
            </a:extLst>
          </p:cNvPr>
          <p:cNvSpPr txBox="1"/>
          <p:nvPr/>
        </p:nvSpPr>
        <p:spPr>
          <a:xfrm>
            <a:off x="5235590" y="3110459"/>
            <a:ext cx="17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DE REGEL OPREKKEN</a:t>
            </a:r>
          </a:p>
        </p:txBody>
      </p:sp>
      <p:pic>
        <p:nvPicPr>
          <p:cNvPr id="26" name="Afbeelding 5">
            <a:extLst>
              <a:ext uri="{FF2B5EF4-FFF2-40B4-BE49-F238E27FC236}">
                <a16:creationId xmlns:a16="http://schemas.microsoft.com/office/drawing/2014/main" id="{B546BEFB-9C42-EC42-8495-D62DD59BF0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99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BBD2F2B-8BAC-6147-94D8-3F88BC70B6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89156" y="848579"/>
            <a:ext cx="2354302" cy="235430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72890" y="0"/>
            <a:ext cx="7147106" cy="422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225425">
              <a:tabLst>
                <a:tab pos="220663" algn="l"/>
              </a:tabLst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TIJD REKKEN</a:t>
            </a:r>
          </a:p>
          <a:p>
            <a:pPr marL="225425" indent="-225425">
              <a:tabLst>
                <a:tab pos="220663" algn="l"/>
              </a:tabLst>
            </a:pPr>
            <a:r>
              <a:rPr lang="nl-NL" i="1" dirty="0">
                <a:solidFill>
                  <a:schemeClr val="accent2">
                    <a:lumMod val="75000"/>
                  </a:schemeClr>
                </a:solidFill>
              </a:rPr>
              <a:t>even niet, minder vaak, minder lang, niet meer, ooit, nooit</a:t>
            </a:r>
          </a:p>
          <a:p>
            <a:pPr marL="225425" indent="-225425">
              <a:tabLst>
                <a:tab pos="220663" algn="l"/>
              </a:tabLst>
            </a:pPr>
            <a:endParaRPr lang="nl-NL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Wanneer is het beste moment? 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	Eerder, later, op een minder druk moment?</a:t>
            </a: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Hoe lang blijven we dit doen?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	Altijd, tijdelijk toestaan, duidelijk einde, continuïteit?</a:t>
            </a: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Hoe vaak moeten we dit doen?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	Elke keer, minder vaak, alleen in bepaalde situaties, frequentie?</a:t>
            </a: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Nu, gisteren of morgen?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	Morgen of in crisis andere afwegingen? 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	Ervaringen uit het verleden? 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36DC1B4B-AD18-DF42-9B7E-0EE7539E0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3" name="Rechthoek 18">
            <a:extLst>
              <a:ext uri="{FF2B5EF4-FFF2-40B4-BE49-F238E27FC236}">
                <a16:creationId xmlns:a16="http://schemas.microsoft.com/office/drawing/2014/main" id="{F91E18C7-447F-E84E-86B6-992CE41D8949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A58292E7-E19C-4447-AC73-FC400F22C57D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CDF2669B-A004-5649-8802-5D2910AED814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6" name="Rechthoek 18">
            <a:extLst>
              <a:ext uri="{FF2B5EF4-FFF2-40B4-BE49-F238E27FC236}">
                <a16:creationId xmlns:a16="http://schemas.microsoft.com/office/drawing/2014/main" id="{B25831CB-14A1-EB41-AC36-5908F19E7B59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7" name="Rechthoek 18">
            <a:extLst>
              <a:ext uri="{FF2B5EF4-FFF2-40B4-BE49-F238E27FC236}">
                <a16:creationId xmlns:a16="http://schemas.microsoft.com/office/drawing/2014/main" id="{FA256531-3E79-844C-91F7-3DA385EB341C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1CE5A772-EDDD-B440-B163-838D12DAACE1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7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72890" y="0"/>
            <a:ext cx="7561727" cy="422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VOLUME REKKEN</a:t>
            </a:r>
          </a:p>
          <a:p>
            <a:r>
              <a:rPr lang="nl-NL" i="1" dirty="0">
                <a:solidFill>
                  <a:schemeClr val="accent2">
                    <a:lumMod val="75000"/>
                  </a:schemeClr>
                </a:solidFill>
              </a:rPr>
              <a:t>niet, niets, minder, alleen het noodzakelijke, alleen als ….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Hoe veel?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Minder vragen, minder regels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Wat wel en wat niet?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Noodzakelijk of niet?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Focus op need to know </a:t>
            </a:r>
            <a:r>
              <a:rPr lang="en-US" dirty="0" err="1">
                <a:solidFill>
                  <a:schemeClr val="tx1"/>
                </a:solidFill>
              </a:rPr>
              <a:t>ipv</a:t>
            </a:r>
            <a:r>
              <a:rPr lang="en-US" dirty="0">
                <a:solidFill>
                  <a:schemeClr val="tx1"/>
                </a:solidFill>
              </a:rPr>
              <a:t> nice to know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Gelinkt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motieven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Alleen bijhouden als er ook iets mee gedaan wordt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Wat als….? 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Onder welke voorwaarden?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Uitgaan van reguliere gevallen </a:t>
            </a:r>
            <a:r>
              <a:rPr lang="nl-NL" dirty="0" err="1">
                <a:solidFill>
                  <a:schemeClr val="tx1"/>
                </a:solidFill>
              </a:rPr>
              <a:t>ipv</a:t>
            </a:r>
            <a:r>
              <a:rPr lang="nl-NL" dirty="0">
                <a:solidFill>
                  <a:schemeClr val="tx1"/>
                </a:solidFill>
              </a:rPr>
              <a:t> complexe ‘wat-als’ gevallen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Sommige zaken alleen bijhouden in specifieke situaties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DC8854-A409-F24C-A71C-7CAB4F7037E1}"/>
              </a:ext>
            </a:extLst>
          </p:cNvPr>
          <p:cNvSpPr/>
          <p:nvPr/>
        </p:nvSpPr>
        <p:spPr>
          <a:xfrm rot="10800000">
            <a:off x="8334617" y="378148"/>
            <a:ext cx="377557" cy="347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65BBED-7ED1-B146-A07E-426DC9B911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21482" y="1599748"/>
            <a:ext cx="1428750" cy="1428750"/>
          </a:xfrm>
          <a:prstGeom prst="rect">
            <a:avLst/>
          </a:prstGeom>
        </p:spPr>
      </p:pic>
      <p:pic>
        <p:nvPicPr>
          <p:cNvPr id="12" name="Afbeelding 5">
            <a:extLst>
              <a:ext uri="{FF2B5EF4-FFF2-40B4-BE49-F238E27FC236}">
                <a16:creationId xmlns:a16="http://schemas.microsoft.com/office/drawing/2014/main" id="{6B2E117C-C05B-674D-AB9F-F564E369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3" name="Rechthoek 18">
            <a:extLst>
              <a:ext uri="{FF2B5EF4-FFF2-40B4-BE49-F238E27FC236}">
                <a16:creationId xmlns:a16="http://schemas.microsoft.com/office/drawing/2014/main" id="{0E615304-73B9-5B4A-AA22-E996A881CD03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0188671C-663A-8845-877C-7638A8E191BD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137786FD-B8F4-4C42-AF6D-44BB4E3B05E0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6" name="Rechthoek 18">
            <a:extLst>
              <a:ext uri="{FF2B5EF4-FFF2-40B4-BE49-F238E27FC236}">
                <a16:creationId xmlns:a16="http://schemas.microsoft.com/office/drawing/2014/main" id="{786DE1E5-0ED8-A046-A2A5-9127F65292D4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7" name="Rechthoek 18">
            <a:extLst>
              <a:ext uri="{FF2B5EF4-FFF2-40B4-BE49-F238E27FC236}">
                <a16:creationId xmlns:a16="http://schemas.microsoft.com/office/drawing/2014/main" id="{42DDFE15-13E5-1D42-A3B6-24CF0AACC2C1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500F55F0-B15E-C643-A571-6AFDA2460A4B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64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72890" y="0"/>
            <a:ext cx="7561727" cy="422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HART OPENEN</a:t>
            </a:r>
          </a:p>
          <a:p>
            <a:r>
              <a:rPr lang="nl-NL" i="1" dirty="0">
                <a:solidFill>
                  <a:schemeClr val="accent2">
                    <a:lumMod val="75000"/>
                  </a:schemeClr>
                </a:solidFill>
              </a:rPr>
              <a:t>voelen, vertrouwen, gut feeling, gezien worden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Uitgaan van vertrouwen 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Te goeder of te kwader trouw?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Aanspreken op integriteit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Vertrouwen op ervaring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’Gut feeling’ volgen </a:t>
            </a:r>
            <a:r>
              <a:rPr lang="nl-NL" b="1" dirty="0" err="1">
                <a:solidFill>
                  <a:schemeClr val="tx1"/>
                </a:solidFill>
              </a:rPr>
              <a:t>ipv</a:t>
            </a:r>
            <a:r>
              <a:rPr lang="nl-NL" b="1" dirty="0">
                <a:solidFill>
                  <a:schemeClr val="tx1"/>
                </a:solidFill>
              </a:rPr>
              <a:t> papieren werkelijkheid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In dialoog gaan </a:t>
            </a:r>
            <a:r>
              <a:rPr lang="nl-NL" dirty="0" err="1">
                <a:solidFill>
                  <a:schemeClr val="tx1"/>
                </a:solidFill>
              </a:rPr>
              <a:t>ipv</a:t>
            </a:r>
            <a:r>
              <a:rPr lang="nl-NL" dirty="0">
                <a:solidFill>
                  <a:schemeClr val="tx1"/>
                </a:solidFill>
              </a:rPr>
              <a:t> digitale anonimiteit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Intersubjectiviteit </a:t>
            </a:r>
            <a:r>
              <a:rPr lang="nl-NL" dirty="0" err="1">
                <a:solidFill>
                  <a:schemeClr val="tx1"/>
                </a:solidFill>
              </a:rPr>
              <a:t>ipv</a:t>
            </a:r>
            <a:r>
              <a:rPr lang="nl-NL" dirty="0">
                <a:solidFill>
                  <a:schemeClr val="tx1"/>
                </a:solidFill>
              </a:rPr>
              <a:t> objectiviteit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Menselijkheid centraal 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Meedenken </a:t>
            </a:r>
            <a:r>
              <a:rPr lang="nl-NL" dirty="0" err="1">
                <a:solidFill>
                  <a:schemeClr val="tx1"/>
                </a:solidFill>
              </a:rPr>
              <a:t>ipv</a:t>
            </a:r>
            <a:r>
              <a:rPr lang="nl-NL" dirty="0">
                <a:solidFill>
                  <a:schemeClr val="tx1"/>
                </a:solidFill>
              </a:rPr>
              <a:t> afhouden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Van mens tot mens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Aannames checken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FC7309-BBBC-F548-B23B-ED46EFFCC2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81817" y="1135301"/>
            <a:ext cx="2342840" cy="2342840"/>
          </a:xfrm>
          <a:prstGeom prst="rect">
            <a:avLst/>
          </a:prstGeom>
        </p:spPr>
      </p:pic>
      <p:pic>
        <p:nvPicPr>
          <p:cNvPr id="12" name="Afbeelding 5">
            <a:extLst>
              <a:ext uri="{FF2B5EF4-FFF2-40B4-BE49-F238E27FC236}">
                <a16:creationId xmlns:a16="http://schemas.microsoft.com/office/drawing/2014/main" id="{78A579CB-972C-074A-A337-8DEC13E9E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3" name="Rechthoek 18">
            <a:extLst>
              <a:ext uri="{FF2B5EF4-FFF2-40B4-BE49-F238E27FC236}">
                <a16:creationId xmlns:a16="http://schemas.microsoft.com/office/drawing/2014/main" id="{69E30A2F-2181-4B46-95CD-EAC811347095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FCC6F3CF-4008-9948-A79C-F482E25C42F5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4C00E848-401B-7148-A30E-CA4BFDE4DA61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6" name="Rechthoek 18">
            <a:extLst>
              <a:ext uri="{FF2B5EF4-FFF2-40B4-BE49-F238E27FC236}">
                <a16:creationId xmlns:a16="http://schemas.microsoft.com/office/drawing/2014/main" id="{3EE98D84-D160-444E-BE01-37BE5D10EA2D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7" name="Rechthoek 18">
            <a:extLst>
              <a:ext uri="{FF2B5EF4-FFF2-40B4-BE49-F238E27FC236}">
                <a16:creationId xmlns:a16="http://schemas.microsoft.com/office/drawing/2014/main" id="{60A72730-1901-3741-B4AB-6BF77D4DDADE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F9185249-8815-9240-A722-AAB65E60A834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604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72890" y="0"/>
            <a:ext cx="7561727" cy="422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PERSPECTIEF VERBREDEN</a:t>
            </a:r>
          </a:p>
          <a:p>
            <a:r>
              <a:rPr lang="nl-NL" i="1" dirty="0">
                <a:solidFill>
                  <a:schemeClr val="accent2">
                    <a:lumMod val="75000"/>
                  </a:schemeClr>
                </a:solidFill>
              </a:rPr>
              <a:t>brede blik, open mind, out of </a:t>
            </a:r>
            <a:r>
              <a:rPr lang="nl-NL" i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nl-NL" i="1" dirty="0">
                <a:solidFill>
                  <a:schemeClr val="accent2">
                    <a:lumMod val="75000"/>
                  </a:schemeClr>
                </a:solidFill>
              </a:rPr>
              <a:t> box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Creatief meedenken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Context verbreden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Inzoomen en uitzoomen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Hoe doen anderen het?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Hele keten bekijken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Waar in de keten is de meest logische plek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Wie kan dit het beste doen?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Hoe sluiten regels op elkaar aan?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Onder een ander regelregime 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Prioriteren bij meerdere regels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Andere regel toepassen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Regel omzeilen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EDE361-F0CE-C646-BCC6-FB6528A0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92543" y="1139932"/>
            <a:ext cx="2305131" cy="2305131"/>
          </a:xfrm>
          <a:prstGeom prst="rect">
            <a:avLst/>
          </a:prstGeom>
        </p:spPr>
      </p:pic>
      <p:pic>
        <p:nvPicPr>
          <p:cNvPr id="12" name="Afbeelding 5">
            <a:extLst>
              <a:ext uri="{FF2B5EF4-FFF2-40B4-BE49-F238E27FC236}">
                <a16:creationId xmlns:a16="http://schemas.microsoft.com/office/drawing/2014/main" id="{4100E697-8305-6E4A-B15C-19119FECC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3" name="Rechthoek 18">
            <a:extLst>
              <a:ext uri="{FF2B5EF4-FFF2-40B4-BE49-F238E27FC236}">
                <a16:creationId xmlns:a16="http://schemas.microsoft.com/office/drawing/2014/main" id="{4EE14FAA-A2EE-0748-AAB2-39A8916B5F6F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3BECB3C5-2BB0-054C-BCE5-405ADDBFDAEA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8C650324-F519-7749-9983-683112874E20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6" name="Rechthoek 18">
            <a:extLst>
              <a:ext uri="{FF2B5EF4-FFF2-40B4-BE49-F238E27FC236}">
                <a16:creationId xmlns:a16="http://schemas.microsoft.com/office/drawing/2014/main" id="{C2E2797B-EEB1-F744-9794-F4DA94629FB5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7" name="Rechthoek 18">
            <a:extLst>
              <a:ext uri="{FF2B5EF4-FFF2-40B4-BE49-F238E27FC236}">
                <a16:creationId xmlns:a16="http://schemas.microsoft.com/office/drawing/2014/main" id="{53558CD0-D575-694D-A42E-EA686CD2AFDF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DE348D5A-621A-A549-8C07-9033FF906321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39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809384" y="0"/>
            <a:ext cx="7525233" cy="422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OP MAAT REKKEN</a:t>
            </a:r>
          </a:p>
          <a:p>
            <a:r>
              <a:rPr lang="nl-NL" i="1" dirty="0">
                <a:solidFill>
                  <a:schemeClr val="accent2">
                    <a:lumMod val="75000"/>
                  </a:schemeClr>
                </a:solidFill>
              </a:rPr>
              <a:t>eenmalig, in dit geval, maatwerk</a:t>
            </a:r>
          </a:p>
          <a:p>
            <a:endParaRPr lang="nl-NL" i="1" dirty="0">
              <a:solidFill>
                <a:schemeClr val="tx1"/>
              </a:solidFill>
            </a:endParaRPr>
          </a:p>
          <a:p>
            <a:endParaRPr lang="nl-NL" i="1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Uitzondering maken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Afwijken van de regel (met dekking) </a:t>
            </a:r>
            <a:endParaRPr lang="nl-NL" sz="2800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 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Maatwerk leveren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Niet-</a:t>
            </a:r>
            <a:r>
              <a:rPr lang="nl-NL" dirty="0" err="1">
                <a:solidFill>
                  <a:schemeClr val="tx1"/>
                </a:solidFill>
              </a:rPr>
              <a:t>passendheid</a:t>
            </a:r>
            <a:r>
              <a:rPr lang="nl-NL" dirty="0">
                <a:solidFill>
                  <a:schemeClr val="tx1"/>
                </a:solidFill>
              </a:rPr>
              <a:t> als uitgangspunt nemen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Aparte trajecten voor veel en weinig voorkomende gevallen</a:t>
            </a:r>
            <a:endParaRPr lang="nl-NL" sz="2800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 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Gedogen 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E01CBF-CE24-3B46-8C2E-F1927CC9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40205" y="566784"/>
            <a:ext cx="2410027" cy="2410027"/>
          </a:xfrm>
          <a:prstGeom prst="rect">
            <a:avLst/>
          </a:prstGeom>
        </p:spPr>
      </p:pic>
      <p:pic>
        <p:nvPicPr>
          <p:cNvPr id="12" name="Afbeelding 5">
            <a:extLst>
              <a:ext uri="{FF2B5EF4-FFF2-40B4-BE49-F238E27FC236}">
                <a16:creationId xmlns:a16="http://schemas.microsoft.com/office/drawing/2014/main" id="{A22EBBDF-4FDC-E647-BE5A-2A3813A55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3" name="Rechthoek 18">
            <a:extLst>
              <a:ext uri="{FF2B5EF4-FFF2-40B4-BE49-F238E27FC236}">
                <a16:creationId xmlns:a16="http://schemas.microsoft.com/office/drawing/2014/main" id="{E034ADC6-3ECC-684B-A7B2-E92BFE5A538A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36776073-CDF4-924E-BE81-6EEBDFD585F8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B75A13B8-F977-434F-B244-F92912AF800F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6" name="Rechthoek 18">
            <a:extLst>
              <a:ext uri="{FF2B5EF4-FFF2-40B4-BE49-F238E27FC236}">
                <a16:creationId xmlns:a16="http://schemas.microsoft.com/office/drawing/2014/main" id="{65EBAB4F-F538-2049-929B-B995266AF008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7" name="Rechthoek 18">
            <a:extLst>
              <a:ext uri="{FF2B5EF4-FFF2-40B4-BE49-F238E27FC236}">
                <a16:creationId xmlns:a16="http://schemas.microsoft.com/office/drawing/2014/main" id="{A8369276-E3D6-154F-8FDD-AC53788559FE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153A33C3-CF06-2C49-9B97-EB7E543FAF58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79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72890" y="0"/>
            <a:ext cx="7561727" cy="422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REGEL REKKEN</a:t>
            </a:r>
          </a:p>
          <a:p>
            <a:r>
              <a:rPr lang="nl-NL" i="1" dirty="0">
                <a:solidFill>
                  <a:schemeClr val="accent2">
                    <a:lumMod val="75000"/>
                  </a:schemeClr>
                </a:solidFill>
              </a:rPr>
              <a:t>schrappen, aanpassen, wijzigen 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Regel aanpassen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 err="1">
                <a:solidFill>
                  <a:schemeClr val="tx1"/>
                </a:solidFill>
              </a:rPr>
              <a:t>Subregels</a:t>
            </a:r>
            <a:r>
              <a:rPr lang="nl-NL" dirty="0">
                <a:solidFill>
                  <a:schemeClr val="tx1"/>
                </a:solidFill>
              </a:rPr>
              <a:t> toevoegen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Schaduwboekhouding bijhouden </a:t>
            </a:r>
            <a:endParaRPr lang="nl-NL" sz="2800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 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Regel afschaffen</a:t>
            </a:r>
            <a:endParaRPr lang="nl-NL" sz="2800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 </a:t>
            </a:r>
            <a:endParaRPr lang="nl-NL" sz="2800" dirty="0">
              <a:solidFill>
                <a:schemeClr val="tx1"/>
              </a:solidFill>
            </a:endParaRPr>
          </a:p>
          <a:p>
            <a:pPr lvl="0"/>
            <a:r>
              <a:rPr lang="nl-NL" b="1" dirty="0">
                <a:solidFill>
                  <a:schemeClr val="tx1"/>
                </a:solidFill>
              </a:rPr>
              <a:t>Regel toevoegen</a:t>
            </a:r>
            <a:endParaRPr lang="nl-NL" sz="2800" dirty="0">
              <a:solidFill>
                <a:schemeClr val="tx1"/>
              </a:solidFill>
            </a:endParaRPr>
          </a:p>
          <a:p>
            <a:pPr lvl="1"/>
            <a:r>
              <a:rPr lang="nl-NL" dirty="0">
                <a:solidFill>
                  <a:schemeClr val="tx1"/>
                </a:solidFill>
              </a:rPr>
              <a:t>Legaliseren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5DBABC-7064-8841-A069-9A68D7400A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36001" y="1015897"/>
            <a:ext cx="2191861" cy="2191861"/>
          </a:xfrm>
          <a:prstGeom prst="rect">
            <a:avLst/>
          </a:prstGeom>
        </p:spPr>
      </p:pic>
      <p:pic>
        <p:nvPicPr>
          <p:cNvPr id="12" name="Afbeelding 5">
            <a:extLst>
              <a:ext uri="{FF2B5EF4-FFF2-40B4-BE49-F238E27FC236}">
                <a16:creationId xmlns:a16="http://schemas.microsoft.com/office/drawing/2014/main" id="{5D238EFA-69E0-9147-AC98-6F953D4B4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4" name="Rechthoek 18">
            <a:extLst>
              <a:ext uri="{FF2B5EF4-FFF2-40B4-BE49-F238E27FC236}">
                <a16:creationId xmlns:a16="http://schemas.microsoft.com/office/drawing/2014/main" id="{C3D8DB5F-5D57-204E-B643-973C0614D4E6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6" name="Rechthoek 18">
            <a:extLst>
              <a:ext uri="{FF2B5EF4-FFF2-40B4-BE49-F238E27FC236}">
                <a16:creationId xmlns:a16="http://schemas.microsoft.com/office/drawing/2014/main" id="{2B84911B-99D7-B94C-A9EC-A4171C8545EE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7" name="Rechthoek 18">
            <a:extLst>
              <a:ext uri="{FF2B5EF4-FFF2-40B4-BE49-F238E27FC236}">
                <a16:creationId xmlns:a16="http://schemas.microsoft.com/office/drawing/2014/main" id="{8A93CB63-AFCA-6E4E-B554-C0429E76A64A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28DEA63E-1E82-3B40-898E-42B991135272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C135E71-A5F3-D14B-853A-B0D99DF78308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0" name="Rechthoek 18">
            <a:extLst>
              <a:ext uri="{FF2B5EF4-FFF2-40B4-BE49-F238E27FC236}">
                <a16:creationId xmlns:a16="http://schemas.microsoft.com/office/drawing/2014/main" id="{A256FD18-E4FD-8E47-B9D3-F3F86ED9AD5A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11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585C6F59-809F-6C4A-9A29-7A6AA6C325CD}"/>
              </a:ext>
            </a:extLst>
          </p:cNvPr>
          <p:cNvSpPr/>
          <p:nvPr/>
        </p:nvSpPr>
        <p:spPr>
          <a:xfrm rot="10800000">
            <a:off x="8334617" y="0"/>
            <a:ext cx="809383" cy="4234543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71349E4-58F6-944D-A2DC-F9D6A40AFAD1}"/>
              </a:ext>
            </a:extLst>
          </p:cNvPr>
          <p:cNvSpPr/>
          <p:nvPr/>
        </p:nvSpPr>
        <p:spPr>
          <a:xfrm rot="10800000">
            <a:off x="0" y="0"/>
            <a:ext cx="809383" cy="4234543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72890" y="0"/>
            <a:ext cx="7561727" cy="4223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tx1"/>
                </a:solidFill>
              </a:rPr>
              <a:t>OP ZOEK NAAR DE REK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Groepjes van 4-6 personen (of plenair)</a:t>
            </a:r>
          </a:p>
          <a:p>
            <a:r>
              <a:rPr lang="nl-NL" dirty="0"/>
              <a:t>Elk groepje focust op 1 regel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doen jullie nu al om de rek voor deze regel te vinden?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is er nog meer mogelijk aan rek?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DC8854-A409-F24C-A71C-7CAB4F7037E1}"/>
              </a:ext>
            </a:extLst>
          </p:cNvPr>
          <p:cNvSpPr/>
          <p:nvPr/>
        </p:nvSpPr>
        <p:spPr>
          <a:xfrm rot="10800000">
            <a:off x="8334617" y="378148"/>
            <a:ext cx="377557" cy="347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2DA5632-D34B-A442-94B7-6614149BC7D9}"/>
              </a:ext>
            </a:extLst>
          </p:cNvPr>
          <p:cNvSpPr/>
          <p:nvPr/>
        </p:nvSpPr>
        <p:spPr>
          <a:xfrm rot="10800000">
            <a:off x="395332" y="378148"/>
            <a:ext cx="377557" cy="347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E9622429-00EE-B04E-8F29-8EBFE1CDB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43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6F87B5B8-B5C4-B242-9000-369C4AAD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4636" y="2864687"/>
            <a:ext cx="801535" cy="80153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51D9626-A5FB-FA42-B1D1-A3D19C2BB5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49957" y="2849082"/>
            <a:ext cx="835400" cy="8354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EEBC780-25CA-FF4C-A2A3-4DCBC3DD1C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67714" y="1594898"/>
            <a:ext cx="911077" cy="9110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7A32DB7-9754-DE46-B808-CE8064E1D1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30377" y="540167"/>
            <a:ext cx="774162" cy="77416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627F62A-8C17-7142-9E04-933C1A9DDB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8368" y="1615978"/>
            <a:ext cx="913146" cy="913146"/>
          </a:xfrm>
          <a:prstGeom prst="rect">
            <a:avLst/>
          </a:prstGeom>
        </p:spPr>
      </p:pic>
      <p:sp>
        <p:nvSpPr>
          <p:cNvPr id="6" name="Rechthoek met diagonaal twee afgeronde hoeken 5">
            <a:extLst>
              <a:ext uri="{FF2B5EF4-FFF2-40B4-BE49-F238E27FC236}">
                <a16:creationId xmlns:a16="http://schemas.microsoft.com/office/drawing/2014/main" id="{B95A0903-92C8-C746-84AB-05CE9A342CBD}"/>
              </a:ext>
            </a:extLst>
          </p:cNvPr>
          <p:cNvSpPr/>
          <p:nvPr/>
        </p:nvSpPr>
        <p:spPr>
          <a:xfrm>
            <a:off x="263443" y="1615978"/>
            <a:ext cx="2684439" cy="889997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b="1" dirty="0">
                <a:solidFill>
                  <a:schemeClr val="bg1"/>
                </a:solidFill>
              </a:rPr>
              <a:t>RKKEN</a:t>
            </a:r>
          </a:p>
        </p:txBody>
      </p:sp>
      <p:sp>
        <p:nvSpPr>
          <p:cNvPr id="7" name="Rechthoek met diagonaal twee afgeronde hoeken 6">
            <a:extLst>
              <a:ext uri="{FF2B5EF4-FFF2-40B4-BE49-F238E27FC236}">
                <a16:creationId xmlns:a16="http://schemas.microsoft.com/office/drawing/2014/main" id="{69179B13-0040-8448-84E8-BE9A0F48F0CB}"/>
              </a:ext>
            </a:extLst>
          </p:cNvPr>
          <p:cNvSpPr/>
          <p:nvPr/>
        </p:nvSpPr>
        <p:spPr>
          <a:xfrm>
            <a:off x="5778566" y="1615978"/>
            <a:ext cx="3098680" cy="889997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8" name="Rechthoek met diagonaal twee afgeronde hoeken 7">
            <a:extLst>
              <a:ext uri="{FF2B5EF4-FFF2-40B4-BE49-F238E27FC236}">
                <a16:creationId xmlns:a16="http://schemas.microsoft.com/office/drawing/2014/main" id="{84B067D0-DC1F-E742-9D02-C2C56A51D55C}"/>
              </a:ext>
            </a:extLst>
          </p:cNvPr>
          <p:cNvSpPr/>
          <p:nvPr/>
        </p:nvSpPr>
        <p:spPr>
          <a:xfrm>
            <a:off x="1570391" y="514154"/>
            <a:ext cx="3000032" cy="821040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9" name="Rechthoek met diagonaal twee afgeronde hoeken 8">
            <a:extLst>
              <a:ext uri="{FF2B5EF4-FFF2-40B4-BE49-F238E27FC236}">
                <a16:creationId xmlns:a16="http://schemas.microsoft.com/office/drawing/2014/main" id="{E3CD57BB-E5BA-0D4A-9E92-C3C2B5889534}"/>
              </a:ext>
            </a:extLst>
          </p:cNvPr>
          <p:cNvSpPr/>
          <p:nvPr/>
        </p:nvSpPr>
        <p:spPr>
          <a:xfrm>
            <a:off x="4887609" y="2808809"/>
            <a:ext cx="3344196" cy="911078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10" name="Rechthoek met diagonaal twee afgeronde hoeken 9">
            <a:extLst>
              <a:ext uri="{FF2B5EF4-FFF2-40B4-BE49-F238E27FC236}">
                <a16:creationId xmlns:a16="http://schemas.microsoft.com/office/drawing/2014/main" id="{20BD99C7-4892-5D41-851D-519F6D3AFF35}"/>
              </a:ext>
            </a:extLst>
          </p:cNvPr>
          <p:cNvSpPr/>
          <p:nvPr/>
        </p:nvSpPr>
        <p:spPr>
          <a:xfrm>
            <a:off x="4909244" y="514154"/>
            <a:ext cx="3098680" cy="827182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17" name="Rechthoek met diagonaal twee afgeronde hoeken 16">
            <a:extLst>
              <a:ext uri="{FF2B5EF4-FFF2-40B4-BE49-F238E27FC236}">
                <a16:creationId xmlns:a16="http://schemas.microsoft.com/office/drawing/2014/main" id="{81DEB217-388F-6C45-9893-8C2FB1A614BA}"/>
              </a:ext>
            </a:extLst>
          </p:cNvPr>
          <p:cNvSpPr/>
          <p:nvPr/>
        </p:nvSpPr>
        <p:spPr>
          <a:xfrm>
            <a:off x="887104" y="2822223"/>
            <a:ext cx="3428407" cy="911077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 dirty="0">
              <a:solidFill>
                <a:schemeClr val="accent2"/>
              </a:solidFill>
            </a:endParaRP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674C3C50-E1CD-0B49-8339-98F7AFAC65FD}"/>
              </a:ext>
            </a:extLst>
          </p:cNvPr>
          <p:cNvSpPr/>
          <p:nvPr/>
        </p:nvSpPr>
        <p:spPr>
          <a:xfrm>
            <a:off x="3411017" y="1725497"/>
            <a:ext cx="2038322" cy="61679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i="1" dirty="0" err="1">
                <a:solidFill>
                  <a:srgbClr val="009193"/>
                </a:solidFill>
              </a:rPr>
              <a:t>Rekstrategiën</a:t>
            </a:r>
            <a:endParaRPr lang="nl-NL" sz="2400" i="1" dirty="0">
              <a:solidFill>
                <a:srgbClr val="009193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9DEF8D8-335E-2B46-B3DC-26FC7492C0E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926316" y="569099"/>
            <a:ext cx="736070" cy="73607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89C1119-61B7-BB43-97FD-CF6EA07EFC4A}"/>
              </a:ext>
            </a:extLst>
          </p:cNvPr>
          <p:cNvSpPr txBox="1"/>
          <p:nvPr/>
        </p:nvSpPr>
        <p:spPr>
          <a:xfrm>
            <a:off x="1389651" y="1907087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TIJD REKKEN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FD5F17C-E63E-BF43-8E72-6C7FA5CA1184}"/>
              </a:ext>
            </a:extLst>
          </p:cNvPr>
          <p:cNvSpPr txBox="1"/>
          <p:nvPr/>
        </p:nvSpPr>
        <p:spPr>
          <a:xfrm>
            <a:off x="1906699" y="3123872"/>
            <a:ext cx="208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PERSPECTIEF VERBREDEN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C18C520-EA5E-864D-8585-30F96E99C8E6}"/>
              </a:ext>
            </a:extLst>
          </p:cNvPr>
          <p:cNvSpPr txBox="1"/>
          <p:nvPr/>
        </p:nvSpPr>
        <p:spPr>
          <a:xfrm>
            <a:off x="2523659" y="770785"/>
            <a:ext cx="1774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HET HART OPREKKEN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D859B2F-3B0A-5D47-BFA5-E788A5B6D0DC}"/>
              </a:ext>
            </a:extLst>
          </p:cNvPr>
          <p:cNvSpPr txBox="1"/>
          <p:nvPr/>
        </p:nvSpPr>
        <p:spPr>
          <a:xfrm>
            <a:off x="5167729" y="770785"/>
            <a:ext cx="1473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VOLUME REKKEN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F33BDDA-412A-A441-87D1-DAF1B0616449}"/>
              </a:ext>
            </a:extLst>
          </p:cNvPr>
          <p:cNvSpPr txBox="1"/>
          <p:nvPr/>
        </p:nvSpPr>
        <p:spPr>
          <a:xfrm>
            <a:off x="6045700" y="1915624"/>
            <a:ext cx="1523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OP MAAT REKKEN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C88EB6B-75FF-1A41-8FE8-16E13F618D51}"/>
              </a:ext>
            </a:extLst>
          </p:cNvPr>
          <p:cNvSpPr txBox="1"/>
          <p:nvPr/>
        </p:nvSpPr>
        <p:spPr>
          <a:xfrm>
            <a:off x="5235590" y="3110459"/>
            <a:ext cx="17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DE REGEL OPREKKEN</a:t>
            </a:r>
          </a:p>
        </p:txBody>
      </p:sp>
      <p:pic>
        <p:nvPicPr>
          <p:cNvPr id="26" name="Afbeelding 5">
            <a:extLst>
              <a:ext uri="{FF2B5EF4-FFF2-40B4-BE49-F238E27FC236}">
                <a16:creationId xmlns:a16="http://schemas.microsoft.com/office/drawing/2014/main" id="{B546BEFB-9C42-EC42-8495-D62DD59BF0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64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585C6F59-809F-6C4A-9A29-7A6AA6C325CD}"/>
              </a:ext>
            </a:extLst>
          </p:cNvPr>
          <p:cNvSpPr/>
          <p:nvPr/>
        </p:nvSpPr>
        <p:spPr>
          <a:xfrm rot="10800000">
            <a:off x="8334617" y="0"/>
            <a:ext cx="809383" cy="4234543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71349E4-58F6-944D-A2DC-F9D6A40AFAD1}"/>
              </a:ext>
            </a:extLst>
          </p:cNvPr>
          <p:cNvSpPr/>
          <p:nvPr/>
        </p:nvSpPr>
        <p:spPr>
          <a:xfrm rot="10800000">
            <a:off x="0" y="0"/>
            <a:ext cx="809383" cy="4234543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72890" y="0"/>
            <a:ext cx="7561727" cy="4223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tx1"/>
                </a:solidFill>
              </a:rPr>
              <a:t>KIEZEN VOOR REK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rek kunnen en willen we benutten?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doet men dat elders in Nederland?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vinden we (on)acceptabele rekroutes?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DC8854-A409-F24C-A71C-7CAB4F7037E1}"/>
              </a:ext>
            </a:extLst>
          </p:cNvPr>
          <p:cNvSpPr/>
          <p:nvPr/>
        </p:nvSpPr>
        <p:spPr>
          <a:xfrm rot="10800000">
            <a:off x="8334617" y="378148"/>
            <a:ext cx="377557" cy="347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2DA5632-D34B-A442-94B7-6614149BC7D9}"/>
              </a:ext>
            </a:extLst>
          </p:cNvPr>
          <p:cNvSpPr/>
          <p:nvPr/>
        </p:nvSpPr>
        <p:spPr>
          <a:xfrm rot="10800000">
            <a:off x="395332" y="378148"/>
            <a:ext cx="377557" cy="347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21AE062C-4979-1749-B2AE-264FB6A6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85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ebogen pijl omhoog 29">
            <a:extLst>
              <a:ext uri="{FF2B5EF4-FFF2-40B4-BE49-F238E27FC236}">
                <a16:creationId xmlns:a16="http://schemas.microsoft.com/office/drawing/2014/main" id="{15B8D25D-6826-AB42-9C45-EE2A45E49657}"/>
              </a:ext>
            </a:extLst>
          </p:cNvPr>
          <p:cNvSpPr/>
          <p:nvPr/>
        </p:nvSpPr>
        <p:spPr>
          <a:xfrm rot="5400000">
            <a:off x="6123869" y="3223932"/>
            <a:ext cx="568889" cy="733306"/>
          </a:xfrm>
          <a:prstGeom prst="bentUpArrow">
            <a:avLst>
              <a:gd name="adj1" fmla="val 17232"/>
              <a:gd name="adj2" fmla="val 25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47" name="Gebogen pijl omhoog 29">
            <a:extLst>
              <a:ext uri="{FF2B5EF4-FFF2-40B4-BE49-F238E27FC236}">
                <a16:creationId xmlns:a16="http://schemas.microsoft.com/office/drawing/2014/main" id="{B7BF9862-3F5D-D440-924F-0201D13A3F2E}"/>
              </a:ext>
            </a:extLst>
          </p:cNvPr>
          <p:cNvSpPr/>
          <p:nvPr/>
        </p:nvSpPr>
        <p:spPr>
          <a:xfrm rot="5400000">
            <a:off x="296312" y="702229"/>
            <a:ext cx="568889" cy="733306"/>
          </a:xfrm>
          <a:prstGeom prst="bentUpArrow">
            <a:avLst>
              <a:gd name="adj1" fmla="val 17232"/>
              <a:gd name="adj2" fmla="val 25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46" name="Gebogen pijl omhoog 29">
            <a:extLst>
              <a:ext uri="{FF2B5EF4-FFF2-40B4-BE49-F238E27FC236}">
                <a16:creationId xmlns:a16="http://schemas.microsoft.com/office/drawing/2014/main" id="{7060CD1B-4134-C74B-9673-A5960CAF4040}"/>
              </a:ext>
            </a:extLst>
          </p:cNvPr>
          <p:cNvSpPr/>
          <p:nvPr/>
        </p:nvSpPr>
        <p:spPr>
          <a:xfrm rot="5400000">
            <a:off x="2081022" y="1518961"/>
            <a:ext cx="568889" cy="733306"/>
          </a:xfrm>
          <a:prstGeom prst="bentUpArrow">
            <a:avLst>
              <a:gd name="adj1" fmla="val 17232"/>
              <a:gd name="adj2" fmla="val 25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886D3ED1-4FEC-9D4C-8D3C-40A515F2CAA5}"/>
              </a:ext>
            </a:extLst>
          </p:cNvPr>
          <p:cNvGrpSpPr/>
          <p:nvPr/>
        </p:nvGrpSpPr>
        <p:grpSpPr>
          <a:xfrm>
            <a:off x="161364" y="200130"/>
            <a:ext cx="8763084" cy="4181398"/>
            <a:chOff x="-11504" y="80853"/>
            <a:chExt cx="9086658" cy="4335796"/>
          </a:xfrm>
        </p:grpSpPr>
        <p:sp>
          <p:nvSpPr>
            <p:cNvPr id="4" name="Pijl links 3">
              <a:extLst>
                <a:ext uri="{FF2B5EF4-FFF2-40B4-BE49-F238E27FC236}">
                  <a16:creationId xmlns:a16="http://schemas.microsoft.com/office/drawing/2014/main" id="{FB628D9C-1D47-D046-ADF1-DE8C53C528BA}"/>
                </a:ext>
              </a:extLst>
            </p:cNvPr>
            <p:cNvSpPr/>
            <p:nvPr/>
          </p:nvSpPr>
          <p:spPr>
            <a:xfrm>
              <a:off x="43181" y="3982170"/>
              <a:ext cx="8993120" cy="434479"/>
            </a:xfrm>
            <a:prstGeom prst="rightArrow">
              <a:avLst>
                <a:gd name="adj1" fmla="val 44010"/>
                <a:gd name="adj2" fmla="val 50000"/>
              </a:avLst>
            </a:prstGeom>
            <a:gradFill>
              <a:gsLst>
                <a:gs pos="0">
                  <a:srgbClr val="8EBDBD"/>
                </a:gs>
                <a:gs pos="100000">
                  <a:srgbClr val="00919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 i="1" dirty="0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75123FC3-7709-9649-881B-05981C47401F}"/>
                </a:ext>
              </a:extLst>
            </p:cNvPr>
            <p:cNvSpPr txBox="1"/>
            <p:nvPr/>
          </p:nvSpPr>
          <p:spPr>
            <a:xfrm>
              <a:off x="-11504" y="4087020"/>
              <a:ext cx="584119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start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9A7C802-09C2-0443-8646-8215450FC935}"/>
                </a:ext>
              </a:extLst>
            </p:cNvPr>
            <p:cNvSpPr txBox="1"/>
            <p:nvPr/>
          </p:nvSpPr>
          <p:spPr>
            <a:xfrm>
              <a:off x="1382942" y="4096984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1</a:t>
              </a:r>
            </a:p>
          </p:txBody>
        </p:sp>
        <p:sp>
          <p:nvSpPr>
            <p:cNvPr id="41" name="Vijfhoek 40">
              <a:extLst>
                <a:ext uri="{FF2B5EF4-FFF2-40B4-BE49-F238E27FC236}">
                  <a16:creationId xmlns:a16="http://schemas.microsoft.com/office/drawing/2014/main" id="{1E0EE37D-608C-5641-80AB-B75D718A2BF2}"/>
                </a:ext>
              </a:extLst>
            </p:cNvPr>
            <p:cNvSpPr/>
            <p:nvPr/>
          </p:nvSpPr>
          <p:spPr>
            <a:xfrm>
              <a:off x="43183" y="80853"/>
              <a:ext cx="2133930" cy="696496"/>
            </a:xfrm>
            <a:prstGeom prst="homePlat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6525" indent="-136525"/>
              <a:r>
                <a:rPr lang="nl-NL" sz="1100" b="1" dirty="0"/>
                <a:t>INTAKEGESPREK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Met directie of RvT</a:t>
              </a:r>
            </a:p>
          </p:txBody>
        </p:sp>
        <p:sp>
          <p:nvSpPr>
            <p:cNvPr id="2" name="Afgeronde rechthoek 1">
              <a:extLst>
                <a:ext uri="{FF2B5EF4-FFF2-40B4-BE49-F238E27FC236}">
                  <a16:creationId xmlns:a16="http://schemas.microsoft.com/office/drawing/2014/main" id="{B3E1DC4E-6974-5243-9F5B-DFC0AE0C67FF}"/>
                </a:ext>
              </a:extLst>
            </p:cNvPr>
            <p:cNvSpPr/>
            <p:nvPr/>
          </p:nvSpPr>
          <p:spPr>
            <a:xfrm>
              <a:off x="869239" y="981684"/>
              <a:ext cx="904038" cy="2898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Uitnodiging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1920BA4E-C6F6-0A4E-9AD1-7A2EF4492C1A}"/>
                </a:ext>
              </a:extLst>
            </p:cNvPr>
            <p:cNvSpPr txBox="1"/>
            <p:nvPr/>
          </p:nvSpPr>
          <p:spPr>
            <a:xfrm>
              <a:off x="3852075" y="4087019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3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818DB1B4-8210-5045-B2CF-EADDD9BC1D94}"/>
                </a:ext>
              </a:extLst>
            </p:cNvPr>
            <p:cNvSpPr txBox="1"/>
            <p:nvPr/>
          </p:nvSpPr>
          <p:spPr>
            <a:xfrm>
              <a:off x="2643617" y="4090331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2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AA041E34-3D5A-A44C-9D39-5EEBF500BBC0}"/>
                </a:ext>
              </a:extLst>
            </p:cNvPr>
            <p:cNvSpPr txBox="1"/>
            <p:nvPr/>
          </p:nvSpPr>
          <p:spPr>
            <a:xfrm>
              <a:off x="5313210" y="4087019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4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2C583A35-22C4-E94D-BAC5-48DC7AAE2005}"/>
                </a:ext>
              </a:extLst>
            </p:cNvPr>
            <p:cNvSpPr txBox="1"/>
            <p:nvPr/>
          </p:nvSpPr>
          <p:spPr>
            <a:xfrm>
              <a:off x="6621360" y="4091265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5</a:t>
              </a:r>
            </a:p>
          </p:txBody>
        </p:sp>
        <p:sp>
          <p:nvSpPr>
            <p:cNvPr id="30" name="Gebogen pijl omhoog 29">
              <a:extLst>
                <a:ext uri="{FF2B5EF4-FFF2-40B4-BE49-F238E27FC236}">
                  <a16:creationId xmlns:a16="http://schemas.microsoft.com/office/drawing/2014/main" id="{17C43607-16F9-B843-AFD8-F891FC956407}"/>
                </a:ext>
              </a:extLst>
            </p:cNvPr>
            <p:cNvSpPr/>
            <p:nvPr/>
          </p:nvSpPr>
          <p:spPr>
            <a:xfrm rot="5400000">
              <a:off x="4267135" y="2473940"/>
              <a:ext cx="589895" cy="760383"/>
            </a:xfrm>
            <a:prstGeom prst="bentUpArrow">
              <a:avLst>
                <a:gd name="adj1" fmla="val 17232"/>
                <a:gd name="adj2" fmla="val 2500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 dirty="0"/>
            </a:p>
          </p:txBody>
        </p:sp>
        <p:sp>
          <p:nvSpPr>
            <p:cNvPr id="31" name="Afgeronde rechthoek 30">
              <a:extLst>
                <a:ext uri="{FF2B5EF4-FFF2-40B4-BE49-F238E27FC236}">
                  <a16:creationId xmlns:a16="http://schemas.microsoft.com/office/drawing/2014/main" id="{B1A91A06-ED29-AD41-832F-9227F8B8AA09}"/>
                </a:ext>
              </a:extLst>
            </p:cNvPr>
            <p:cNvSpPr/>
            <p:nvPr/>
          </p:nvSpPr>
          <p:spPr>
            <a:xfrm>
              <a:off x="6936368" y="3525774"/>
              <a:ext cx="1029973" cy="4344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Eindverslag</a:t>
              </a:r>
            </a:p>
          </p:txBody>
        </p:sp>
        <p:sp>
          <p:nvSpPr>
            <p:cNvPr id="33" name="Afgeronde rechthoek 32">
              <a:extLst>
                <a:ext uri="{FF2B5EF4-FFF2-40B4-BE49-F238E27FC236}">
                  <a16:creationId xmlns:a16="http://schemas.microsoft.com/office/drawing/2014/main" id="{C39B0261-AFEF-A646-8042-017A3C90DBA8}"/>
                </a:ext>
              </a:extLst>
            </p:cNvPr>
            <p:cNvSpPr/>
            <p:nvPr/>
          </p:nvSpPr>
          <p:spPr>
            <a:xfrm>
              <a:off x="8091590" y="466211"/>
              <a:ext cx="983564" cy="71601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 Vertaling naar rapportage</a:t>
              </a:r>
            </a:p>
          </p:txBody>
        </p:sp>
        <p:sp>
          <p:nvSpPr>
            <p:cNvPr id="36" name="Vijfhoek 35">
              <a:extLst>
                <a:ext uri="{FF2B5EF4-FFF2-40B4-BE49-F238E27FC236}">
                  <a16:creationId xmlns:a16="http://schemas.microsoft.com/office/drawing/2014/main" id="{5495C4EB-F724-4C4F-AD20-C5FA2A32CF89}"/>
                </a:ext>
              </a:extLst>
            </p:cNvPr>
            <p:cNvSpPr/>
            <p:nvPr/>
          </p:nvSpPr>
          <p:spPr>
            <a:xfrm>
              <a:off x="1893793" y="808439"/>
              <a:ext cx="2564124" cy="798219"/>
            </a:xfrm>
            <a:prstGeom prst="homePlat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6525" indent="-136525"/>
              <a:r>
                <a:rPr lang="nl-NL" sz="1100" b="1" dirty="0"/>
                <a:t>ONTRAFELEN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Mensen van de werkvloer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Verschillende afdelingen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Verkenning ervaren regeldruk</a:t>
              </a:r>
            </a:p>
          </p:txBody>
        </p:sp>
        <p:sp>
          <p:nvSpPr>
            <p:cNvPr id="39" name="Afgeronde rechthoek 38">
              <a:extLst>
                <a:ext uri="{FF2B5EF4-FFF2-40B4-BE49-F238E27FC236}">
                  <a16:creationId xmlns:a16="http://schemas.microsoft.com/office/drawing/2014/main" id="{60FFA7DA-E0F4-2343-A6AE-02D0025645C6}"/>
                </a:ext>
              </a:extLst>
            </p:cNvPr>
            <p:cNvSpPr/>
            <p:nvPr/>
          </p:nvSpPr>
          <p:spPr>
            <a:xfrm>
              <a:off x="2715928" y="1747334"/>
              <a:ext cx="1198692" cy="47221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Verslag en interne dialoog</a:t>
              </a:r>
            </a:p>
          </p:txBody>
        </p:sp>
        <p:sp>
          <p:nvSpPr>
            <p:cNvPr id="42" name="Vijfhoek 41">
              <a:extLst>
                <a:ext uri="{FF2B5EF4-FFF2-40B4-BE49-F238E27FC236}">
                  <a16:creationId xmlns:a16="http://schemas.microsoft.com/office/drawing/2014/main" id="{78E81191-9BD0-9D45-9A01-BF63E6E61ADA}"/>
                </a:ext>
              </a:extLst>
            </p:cNvPr>
            <p:cNvSpPr/>
            <p:nvPr/>
          </p:nvSpPr>
          <p:spPr>
            <a:xfrm>
              <a:off x="4181891" y="1643786"/>
              <a:ext cx="2284222" cy="1000809"/>
            </a:xfrm>
            <a:prstGeom prst="homePlate">
              <a:avLst/>
            </a:prstGeom>
            <a:solidFill>
              <a:srgbClr val="00919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6525" indent="-136525"/>
              <a:r>
                <a:rPr lang="nl-NL" sz="1100" b="1" dirty="0"/>
                <a:t>ONTREGELEN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Mensen van de werkvloer en managers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Focus op top 3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Beren van de weg jagen</a:t>
              </a:r>
            </a:p>
          </p:txBody>
        </p:sp>
        <p:sp>
          <p:nvSpPr>
            <p:cNvPr id="37" name="Vijfhoek 36">
              <a:extLst>
                <a:ext uri="{FF2B5EF4-FFF2-40B4-BE49-F238E27FC236}">
                  <a16:creationId xmlns:a16="http://schemas.microsoft.com/office/drawing/2014/main" id="{B30C9AFB-A9C0-F742-82F0-C3C049F343D6}"/>
                </a:ext>
              </a:extLst>
            </p:cNvPr>
            <p:cNvSpPr/>
            <p:nvPr/>
          </p:nvSpPr>
          <p:spPr>
            <a:xfrm>
              <a:off x="6082412" y="2618877"/>
              <a:ext cx="2409955" cy="799180"/>
            </a:xfrm>
            <a:prstGeom prst="homePlat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6525" indent="-136525"/>
              <a:r>
                <a:rPr lang="nl-NL" sz="1100" b="1" dirty="0"/>
                <a:t>ONTKNOPEN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Specialisten en managers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Focus op grootste knoop</a:t>
              </a:r>
            </a:p>
            <a:p>
              <a:pPr marL="136525" indent="-136525">
                <a:buFont typeface="Wingdings" pitchFamily="2" charset="2"/>
                <a:buChar char="§"/>
              </a:pPr>
              <a:r>
                <a:rPr lang="nl-NL" sz="1100" dirty="0"/>
                <a:t>Doorbraken realiseren</a:t>
              </a:r>
            </a:p>
          </p:txBody>
        </p:sp>
        <p:sp>
          <p:nvSpPr>
            <p:cNvPr id="43" name="Afgeronde rechthoek 42">
              <a:extLst>
                <a:ext uri="{FF2B5EF4-FFF2-40B4-BE49-F238E27FC236}">
                  <a16:creationId xmlns:a16="http://schemas.microsoft.com/office/drawing/2014/main" id="{386228C5-D2D5-DA40-AEE1-2EBB83955045}"/>
                </a:ext>
              </a:extLst>
            </p:cNvPr>
            <p:cNvSpPr/>
            <p:nvPr/>
          </p:nvSpPr>
          <p:spPr>
            <a:xfrm>
              <a:off x="5002110" y="2747062"/>
              <a:ext cx="943668" cy="46013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Verslag en uitnodiging</a:t>
              </a:r>
            </a:p>
          </p:txBody>
        </p:sp>
        <p:sp>
          <p:nvSpPr>
            <p:cNvPr id="44" name="Gebogen pijl omhoog 43">
              <a:extLst>
                <a:ext uri="{FF2B5EF4-FFF2-40B4-BE49-F238E27FC236}">
                  <a16:creationId xmlns:a16="http://schemas.microsoft.com/office/drawing/2014/main" id="{1293353D-EB12-194E-A1A8-41ABC71C2018}"/>
                </a:ext>
              </a:extLst>
            </p:cNvPr>
            <p:cNvSpPr/>
            <p:nvPr/>
          </p:nvSpPr>
          <p:spPr>
            <a:xfrm>
              <a:off x="8056404" y="1250145"/>
              <a:ext cx="708288" cy="2547273"/>
            </a:xfrm>
            <a:prstGeom prst="bentUpArrow">
              <a:avLst>
                <a:gd name="adj1" fmla="val 14128"/>
                <a:gd name="adj2" fmla="val 25000"/>
                <a:gd name="adj3" fmla="val 2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 dirty="0"/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1B572AD7-87E1-DD48-9C4F-ACC74719785B}"/>
                </a:ext>
              </a:extLst>
            </p:cNvPr>
            <p:cNvSpPr txBox="1"/>
            <p:nvPr/>
          </p:nvSpPr>
          <p:spPr>
            <a:xfrm>
              <a:off x="8000585" y="4091265"/>
              <a:ext cx="656446" cy="221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788" dirty="0">
                  <a:solidFill>
                    <a:schemeClr val="bg1"/>
                  </a:solidFill>
                </a:rPr>
                <a:t>maand 6</a:t>
              </a:r>
            </a:p>
          </p:txBody>
        </p:sp>
        <p:sp>
          <p:nvSpPr>
            <p:cNvPr id="5" name="Afgeronde rechthoek 4">
              <a:extLst>
                <a:ext uri="{FF2B5EF4-FFF2-40B4-BE49-F238E27FC236}">
                  <a16:creationId xmlns:a16="http://schemas.microsoft.com/office/drawing/2014/main" id="{F25EA89C-B560-974D-9AF6-E65C7B00B091}"/>
                </a:ext>
              </a:extLst>
            </p:cNvPr>
            <p:cNvSpPr/>
            <p:nvPr/>
          </p:nvSpPr>
          <p:spPr>
            <a:xfrm>
              <a:off x="1838876" y="3370995"/>
              <a:ext cx="4088776" cy="45101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i="1" dirty="0">
                  <a:solidFill>
                    <a:schemeClr val="tx1"/>
                  </a:solidFill>
                </a:rPr>
                <a:t>Inzet van de ontregelcoach</a:t>
              </a:r>
            </a:p>
          </p:txBody>
        </p:sp>
      </p:grpSp>
      <p:pic>
        <p:nvPicPr>
          <p:cNvPr id="49" name="Afbeelding 5">
            <a:extLst>
              <a:ext uri="{FF2B5EF4-FFF2-40B4-BE49-F238E27FC236}">
                <a16:creationId xmlns:a16="http://schemas.microsoft.com/office/drawing/2014/main" id="{88AC9909-4FC3-CE43-9836-AC97EA721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50" name="Tekstvak 16">
            <a:extLst>
              <a:ext uri="{FF2B5EF4-FFF2-40B4-BE49-F238E27FC236}">
                <a16:creationId xmlns:a16="http://schemas.microsoft.com/office/drawing/2014/main" id="{3A58CA3B-2965-D241-A626-FEEF67B75F85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4043784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FE992D99-8B5B-8B4E-8559-CD117C586F3B}"/>
              </a:ext>
            </a:extLst>
          </p:cNvPr>
          <p:cNvSpPr/>
          <p:nvPr/>
        </p:nvSpPr>
        <p:spPr>
          <a:xfrm>
            <a:off x="0" y="-3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solidFill>
                  <a:schemeClr val="bg1"/>
                </a:solidFill>
              </a:rPr>
              <a:t>Op berenjacht!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8317ABA0-8DA8-204E-A701-29CA1C20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0" name="Rechthoek 18">
            <a:extLst>
              <a:ext uri="{FF2B5EF4-FFF2-40B4-BE49-F238E27FC236}">
                <a16:creationId xmlns:a16="http://schemas.microsoft.com/office/drawing/2014/main" id="{9B95AC87-102C-CC4C-92EC-4C442D1E739C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5BDD231D-698B-D646-87DF-34BCFC661FAA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6C642CA6-9EEB-324B-8B49-E06A1E20177F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70379E9F-3ABC-2445-81F0-6CF34F7591DC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4337F40-CCC2-ED4A-95FE-750E0BD80DEA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20" name="Rechthoek 18">
            <a:extLst>
              <a:ext uri="{FF2B5EF4-FFF2-40B4-BE49-F238E27FC236}">
                <a16:creationId xmlns:a16="http://schemas.microsoft.com/office/drawing/2014/main" id="{84FEA051-EB4B-F94D-8FBA-8E229E784CC4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808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A51D5E-B51B-284A-AFCB-68489DEC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43974" y="18833"/>
            <a:ext cx="650920" cy="650920"/>
          </a:xfrm>
          <a:prstGeom prst="rect">
            <a:avLst/>
          </a:prstGeom>
        </p:spPr>
      </p:pic>
      <p:sp>
        <p:nvSpPr>
          <p:cNvPr id="17" name="Tekstvak 17">
            <a:extLst>
              <a:ext uri="{FF2B5EF4-FFF2-40B4-BE49-F238E27FC236}">
                <a16:creationId xmlns:a16="http://schemas.microsoft.com/office/drawing/2014/main" id="{90602FEF-FC72-C141-B17C-9DF50194C9CB}"/>
              </a:ext>
            </a:extLst>
          </p:cNvPr>
          <p:cNvSpPr txBox="1"/>
          <p:nvPr/>
        </p:nvSpPr>
        <p:spPr>
          <a:xfrm>
            <a:off x="3423607" y="558537"/>
            <a:ext cx="874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Ongelijkheid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6FE10E-5BC1-C04C-934F-4C1C9C5F4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59143" y="44382"/>
            <a:ext cx="650920" cy="650920"/>
          </a:xfrm>
          <a:prstGeom prst="rect">
            <a:avLst/>
          </a:prstGeom>
        </p:spPr>
      </p:pic>
      <p:sp>
        <p:nvSpPr>
          <p:cNvPr id="19" name="Tekstvak 17">
            <a:extLst>
              <a:ext uri="{FF2B5EF4-FFF2-40B4-BE49-F238E27FC236}">
                <a16:creationId xmlns:a16="http://schemas.microsoft.com/office/drawing/2014/main" id="{B5B686DE-340E-E24A-9F81-E52A7DB27E08}"/>
              </a:ext>
            </a:extLst>
          </p:cNvPr>
          <p:cNvSpPr txBox="1"/>
          <p:nvPr/>
        </p:nvSpPr>
        <p:spPr>
          <a:xfrm>
            <a:off x="4648405" y="595910"/>
            <a:ext cx="1072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Verantwoording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1F7997-5487-C34C-8C5D-C1DBFA346E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46641" y="1910133"/>
            <a:ext cx="650920" cy="650920"/>
          </a:xfrm>
          <a:prstGeom prst="rect">
            <a:avLst/>
          </a:prstGeom>
        </p:spPr>
      </p:pic>
      <p:sp>
        <p:nvSpPr>
          <p:cNvPr id="21" name="Tekstvak 17">
            <a:extLst>
              <a:ext uri="{FF2B5EF4-FFF2-40B4-BE49-F238E27FC236}">
                <a16:creationId xmlns:a16="http://schemas.microsoft.com/office/drawing/2014/main" id="{E563B63F-CACF-814E-8DCB-1981C20F9B9A}"/>
              </a:ext>
            </a:extLst>
          </p:cNvPr>
          <p:cNvSpPr txBox="1"/>
          <p:nvPr/>
        </p:nvSpPr>
        <p:spPr>
          <a:xfrm>
            <a:off x="7752726" y="2475530"/>
            <a:ext cx="83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Continuïteit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A72AB0-3E64-E94C-9119-CD138F8DAE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64883" y="171329"/>
            <a:ext cx="650920" cy="650920"/>
          </a:xfrm>
          <a:prstGeom prst="rect">
            <a:avLst/>
          </a:prstGeom>
        </p:spPr>
      </p:pic>
      <p:sp>
        <p:nvSpPr>
          <p:cNvPr id="23" name="Tekstvak 17">
            <a:extLst>
              <a:ext uri="{FF2B5EF4-FFF2-40B4-BE49-F238E27FC236}">
                <a16:creationId xmlns:a16="http://schemas.microsoft.com/office/drawing/2014/main" id="{10FDE2A7-A2C0-7C40-82F3-67D0F2501D8F}"/>
              </a:ext>
            </a:extLst>
          </p:cNvPr>
          <p:cNvSpPr txBox="1"/>
          <p:nvPr/>
        </p:nvSpPr>
        <p:spPr>
          <a:xfrm>
            <a:off x="5914572" y="722858"/>
            <a:ext cx="1151548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Risico’s en</a:t>
            </a:r>
          </a:p>
          <a:p>
            <a:pPr algn="ctr"/>
            <a:r>
              <a:rPr lang="nl-NL" sz="1000" b="1" dirty="0"/>
              <a:t>aansprakelijkheid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9F8B07-A96D-9E4D-A2BC-99ACD3297C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8149" y="919474"/>
            <a:ext cx="650920" cy="650920"/>
          </a:xfrm>
          <a:prstGeom prst="rect">
            <a:avLst/>
          </a:prstGeom>
        </p:spPr>
      </p:pic>
      <p:sp>
        <p:nvSpPr>
          <p:cNvPr id="25" name="Tekstvak 17">
            <a:extLst>
              <a:ext uri="{FF2B5EF4-FFF2-40B4-BE49-F238E27FC236}">
                <a16:creationId xmlns:a16="http://schemas.microsoft.com/office/drawing/2014/main" id="{F7E7AFD0-9C83-304A-89DC-7EAF1AC0C364}"/>
              </a:ext>
            </a:extLst>
          </p:cNvPr>
          <p:cNvSpPr txBox="1"/>
          <p:nvPr/>
        </p:nvSpPr>
        <p:spPr>
          <a:xfrm>
            <a:off x="7304274" y="1471002"/>
            <a:ext cx="65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Kwaliteit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6254B8-05BB-BE41-BB80-739F96C6E7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1948" y="2950880"/>
            <a:ext cx="650920" cy="650920"/>
          </a:xfrm>
          <a:prstGeom prst="rect">
            <a:avLst/>
          </a:prstGeom>
        </p:spPr>
      </p:pic>
      <p:sp>
        <p:nvSpPr>
          <p:cNvPr id="27" name="Tekstvak 17">
            <a:extLst>
              <a:ext uri="{FF2B5EF4-FFF2-40B4-BE49-F238E27FC236}">
                <a16:creationId xmlns:a16="http://schemas.microsoft.com/office/drawing/2014/main" id="{B90EA360-701A-3243-8AE4-AEFBE529768E}"/>
              </a:ext>
            </a:extLst>
          </p:cNvPr>
          <p:cNvSpPr txBox="1"/>
          <p:nvPr/>
        </p:nvSpPr>
        <p:spPr>
          <a:xfrm>
            <a:off x="7422258" y="3475461"/>
            <a:ext cx="463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Geld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A62348-704B-4544-B975-EE914E3075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493965" y="3450577"/>
            <a:ext cx="650920" cy="650920"/>
          </a:xfrm>
          <a:prstGeom prst="rect">
            <a:avLst/>
          </a:prstGeom>
        </p:spPr>
      </p:pic>
      <p:sp>
        <p:nvSpPr>
          <p:cNvPr id="29" name="Tekstvak 17">
            <a:extLst>
              <a:ext uri="{FF2B5EF4-FFF2-40B4-BE49-F238E27FC236}">
                <a16:creationId xmlns:a16="http://schemas.microsoft.com/office/drawing/2014/main" id="{E9B0034F-A4D5-3942-B37E-4422BD1D3B4B}"/>
              </a:ext>
            </a:extLst>
          </p:cNvPr>
          <p:cNvSpPr txBox="1"/>
          <p:nvPr/>
        </p:nvSpPr>
        <p:spPr>
          <a:xfrm>
            <a:off x="6546369" y="4002106"/>
            <a:ext cx="54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Timing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4FDEF2-6C87-D84C-B410-24869E673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29525" y="3613849"/>
            <a:ext cx="650920" cy="650920"/>
          </a:xfrm>
          <a:prstGeom prst="rect">
            <a:avLst/>
          </a:prstGeom>
        </p:spPr>
      </p:pic>
      <p:sp>
        <p:nvSpPr>
          <p:cNvPr id="31" name="Tekstvak 17">
            <a:extLst>
              <a:ext uri="{FF2B5EF4-FFF2-40B4-BE49-F238E27FC236}">
                <a16:creationId xmlns:a16="http://schemas.microsoft.com/office/drawing/2014/main" id="{84FBFFD9-0A55-4342-95D5-5EEAC4337C9B}"/>
              </a:ext>
            </a:extLst>
          </p:cNvPr>
          <p:cNvSpPr txBox="1"/>
          <p:nvPr/>
        </p:nvSpPr>
        <p:spPr>
          <a:xfrm>
            <a:off x="5315273" y="4165378"/>
            <a:ext cx="8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Complexiteit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B7DE3DB-370D-9241-88D4-274AD45329B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226476" y="3830329"/>
            <a:ext cx="650920" cy="650920"/>
          </a:xfrm>
          <a:prstGeom prst="rect">
            <a:avLst/>
          </a:prstGeom>
        </p:spPr>
      </p:pic>
      <p:sp>
        <p:nvSpPr>
          <p:cNvPr id="33" name="Tekstvak 17">
            <a:extLst>
              <a:ext uri="{FF2B5EF4-FFF2-40B4-BE49-F238E27FC236}">
                <a16:creationId xmlns:a16="http://schemas.microsoft.com/office/drawing/2014/main" id="{AE487D38-1502-E94E-BA4D-B7B041714277}"/>
              </a:ext>
            </a:extLst>
          </p:cNvPr>
          <p:cNvSpPr txBox="1"/>
          <p:nvPr/>
        </p:nvSpPr>
        <p:spPr>
          <a:xfrm>
            <a:off x="4114594" y="4381858"/>
            <a:ext cx="874705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Mandaat en</a:t>
            </a:r>
          </a:p>
          <a:p>
            <a:pPr algn="ctr"/>
            <a:r>
              <a:rPr lang="nl-NL" sz="1000" b="1" dirty="0"/>
              <a:t>zeggenschap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E90992-225E-174C-910E-02B9406ADE6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295049" y="413609"/>
            <a:ext cx="650920" cy="650920"/>
          </a:xfrm>
          <a:prstGeom prst="rect">
            <a:avLst/>
          </a:prstGeom>
        </p:spPr>
      </p:pic>
      <p:sp>
        <p:nvSpPr>
          <p:cNvPr id="35" name="Tekstvak 17">
            <a:extLst>
              <a:ext uri="{FF2B5EF4-FFF2-40B4-BE49-F238E27FC236}">
                <a16:creationId xmlns:a16="http://schemas.microsoft.com/office/drawing/2014/main" id="{FC9E43E3-6CBD-284C-8D44-E7CD6BE05FD9}"/>
              </a:ext>
            </a:extLst>
          </p:cNvPr>
          <p:cNvSpPr txBox="1"/>
          <p:nvPr/>
        </p:nvSpPr>
        <p:spPr>
          <a:xfrm>
            <a:off x="2261684" y="925963"/>
            <a:ext cx="719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Draagvlak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DA096C-0657-EF4D-938F-4CB8AC840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243314" y="882024"/>
            <a:ext cx="650920" cy="650920"/>
          </a:xfrm>
          <a:prstGeom prst="rect">
            <a:avLst/>
          </a:prstGeom>
        </p:spPr>
      </p:pic>
      <p:sp>
        <p:nvSpPr>
          <p:cNvPr id="37" name="Tekstvak 17">
            <a:extLst>
              <a:ext uri="{FF2B5EF4-FFF2-40B4-BE49-F238E27FC236}">
                <a16:creationId xmlns:a16="http://schemas.microsoft.com/office/drawing/2014/main" id="{A9CCA306-45E7-D24D-9440-78904661C43B}"/>
              </a:ext>
            </a:extLst>
          </p:cNvPr>
          <p:cNvSpPr txBox="1"/>
          <p:nvPr/>
        </p:nvSpPr>
        <p:spPr>
          <a:xfrm>
            <a:off x="1152439" y="1397540"/>
            <a:ext cx="832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Vertrouwen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985CE73-818F-B642-974F-BE02304992E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82789" y="1875678"/>
            <a:ext cx="650920" cy="650920"/>
          </a:xfrm>
          <a:prstGeom prst="rect">
            <a:avLst/>
          </a:prstGeom>
        </p:spPr>
      </p:pic>
      <p:sp>
        <p:nvSpPr>
          <p:cNvPr id="39" name="Tekstvak 17">
            <a:extLst>
              <a:ext uri="{FF2B5EF4-FFF2-40B4-BE49-F238E27FC236}">
                <a16:creationId xmlns:a16="http://schemas.microsoft.com/office/drawing/2014/main" id="{745F7897-543C-FB4A-A0FB-653A254994C0}"/>
              </a:ext>
            </a:extLst>
          </p:cNvPr>
          <p:cNvSpPr txBox="1"/>
          <p:nvPr/>
        </p:nvSpPr>
        <p:spPr>
          <a:xfrm>
            <a:off x="623735" y="2463122"/>
            <a:ext cx="769034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Angst voor</a:t>
            </a:r>
          </a:p>
          <a:p>
            <a:pPr algn="ctr"/>
            <a:r>
              <a:rPr lang="nl-NL" sz="1000" b="1" dirty="0"/>
              <a:t>contact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8566D7-B9EF-824C-918C-FD3A69DB091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474693" y="3095967"/>
            <a:ext cx="650920" cy="650920"/>
          </a:xfrm>
          <a:prstGeom prst="rect">
            <a:avLst/>
          </a:prstGeom>
        </p:spPr>
      </p:pic>
      <p:sp>
        <p:nvSpPr>
          <p:cNvPr id="41" name="Tekstvak 17">
            <a:extLst>
              <a:ext uri="{FF2B5EF4-FFF2-40B4-BE49-F238E27FC236}">
                <a16:creationId xmlns:a16="http://schemas.microsoft.com/office/drawing/2014/main" id="{77A64E47-D43D-E149-B5F7-91A3319167B5}"/>
              </a:ext>
            </a:extLst>
          </p:cNvPr>
          <p:cNvSpPr txBox="1"/>
          <p:nvPr/>
        </p:nvSpPr>
        <p:spPr>
          <a:xfrm>
            <a:off x="1303990" y="3683410"/>
            <a:ext cx="992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Onbekendheid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018746-D310-7B4E-93BD-310DC09E1C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813677" y="3607829"/>
            <a:ext cx="650920" cy="650920"/>
          </a:xfrm>
          <a:prstGeom prst="rect">
            <a:avLst/>
          </a:prstGeom>
        </p:spPr>
      </p:pic>
      <p:sp>
        <p:nvSpPr>
          <p:cNvPr id="43" name="Tekstvak 17">
            <a:extLst>
              <a:ext uri="{FF2B5EF4-FFF2-40B4-BE49-F238E27FC236}">
                <a16:creationId xmlns:a16="http://schemas.microsoft.com/office/drawing/2014/main" id="{67BF7849-A3A2-B54F-8914-7EED0AD4FA6E}"/>
              </a:ext>
            </a:extLst>
          </p:cNvPr>
          <p:cNvSpPr txBox="1"/>
          <p:nvPr/>
        </p:nvSpPr>
        <p:spPr>
          <a:xfrm>
            <a:off x="2806954" y="4123346"/>
            <a:ext cx="664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Prioriteit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5B4BF21-4E19-E648-ADA2-93D861E7E2F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429554" y="1203272"/>
            <a:ext cx="2248447" cy="223819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024952-882F-094F-82FE-A7CF56ADBE5E}"/>
              </a:ext>
            </a:extLst>
          </p:cNvPr>
          <p:cNvSpPr txBox="1"/>
          <p:nvPr/>
        </p:nvSpPr>
        <p:spPr>
          <a:xfrm>
            <a:off x="3891641" y="804758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Bestuur</a:t>
            </a:r>
            <a:endParaRPr lang="en-US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8D8B78-2527-BF49-A6BD-0EE6C8EBA790}"/>
              </a:ext>
            </a:extLst>
          </p:cNvPr>
          <p:cNvSpPr txBox="1"/>
          <p:nvPr/>
        </p:nvSpPr>
        <p:spPr>
          <a:xfrm>
            <a:off x="5782804" y="2048405"/>
            <a:ext cx="171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Organisatie</a:t>
            </a:r>
            <a:endParaRPr lang="en-US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774F3D-1556-A74B-8D85-F95D7AE9A64F}"/>
              </a:ext>
            </a:extLst>
          </p:cNvPr>
          <p:cNvSpPr txBox="1"/>
          <p:nvPr/>
        </p:nvSpPr>
        <p:spPr>
          <a:xfrm>
            <a:off x="3850406" y="3445309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Individu</a:t>
            </a:r>
            <a:endParaRPr lang="en-US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66842D-F80F-124B-A3E6-18C674F5F4B0}"/>
              </a:ext>
            </a:extLst>
          </p:cNvPr>
          <p:cNvSpPr txBox="1"/>
          <p:nvPr/>
        </p:nvSpPr>
        <p:spPr>
          <a:xfrm>
            <a:off x="1625335" y="1945708"/>
            <a:ext cx="146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Relatie</a:t>
            </a:r>
            <a:r>
              <a:rPr lang="en-US" i="1" dirty="0"/>
              <a:t> </a:t>
            </a:r>
          </a:p>
          <a:p>
            <a:pPr algn="r"/>
            <a:r>
              <a:rPr lang="en-US" i="1" dirty="0"/>
              <a:t>met </a:t>
            </a:r>
            <a:r>
              <a:rPr lang="en-US" i="1" dirty="0" err="1"/>
              <a:t>anderen</a:t>
            </a:r>
            <a:endParaRPr lang="en-US" i="1" dirty="0"/>
          </a:p>
        </p:txBody>
      </p:sp>
      <p:sp>
        <p:nvSpPr>
          <p:cNvPr id="51" name="Tekstvak 16">
            <a:extLst>
              <a:ext uri="{FF2B5EF4-FFF2-40B4-BE49-F238E27FC236}">
                <a16:creationId xmlns:a16="http://schemas.microsoft.com/office/drawing/2014/main" id="{A6DDE27A-AEAD-104C-B4F6-D10F0B111E8C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Beren op de weg</a:t>
            </a:r>
          </a:p>
        </p:txBody>
      </p:sp>
      <p:pic>
        <p:nvPicPr>
          <p:cNvPr id="52" name="Afbeelding 5">
            <a:extLst>
              <a:ext uri="{FF2B5EF4-FFF2-40B4-BE49-F238E27FC236}">
                <a16:creationId xmlns:a16="http://schemas.microsoft.com/office/drawing/2014/main" id="{25CCA942-8A24-924E-AC06-A6678AE5FF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50" name="Rechthoek 18">
            <a:extLst>
              <a:ext uri="{FF2B5EF4-FFF2-40B4-BE49-F238E27FC236}">
                <a16:creationId xmlns:a16="http://schemas.microsoft.com/office/drawing/2014/main" id="{0A69161B-0DE9-3246-AE57-15911E273EE0}"/>
              </a:ext>
            </a:extLst>
          </p:cNvPr>
          <p:cNvSpPr/>
          <p:nvPr/>
        </p:nvSpPr>
        <p:spPr>
          <a:xfrm rot="10800000">
            <a:off x="-5207" y="-12998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9" name="Rechthoek 18">
            <a:extLst>
              <a:ext uri="{FF2B5EF4-FFF2-40B4-BE49-F238E27FC236}">
                <a16:creationId xmlns:a16="http://schemas.microsoft.com/office/drawing/2014/main" id="{F0562FD2-ABD2-1347-B6E0-1FB924C31E83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0" name="Rechthoek 18">
            <a:extLst>
              <a:ext uri="{FF2B5EF4-FFF2-40B4-BE49-F238E27FC236}">
                <a16:creationId xmlns:a16="http://schemas.microsoft.com/office/drawing/2014/main" id="{3F3A987B-B9C3-9943-A44F-0A21835C8BF3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1" name="Rechthoek 18">
            <a:extLst>
              <a:ext uri="{FF2B5EF4-FFF2-40B4-BE49-F238E27FC236}">
                <a16:creationId xmlns:a16="http://schemas.microsoft.com/office/drawing/2014/main" id="{4BAE573D-71D2-E149-91E7-3F173239B43B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2" name="Rechthoek 18">
            <a:extLst>
              <a:ext uri="{FF2B5EF4-FFF2-40B4-BE49-F238E27FC236}">
                <a16:creationId xmlns:a16="http://schemas.microsoft.com/office/drawing/2014/main" id="{C00BD028-5151-8B46-9267-FD82B56102CE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3" name="Rechthoek 18">
            <a:extLst>
              <a:ext uri="{FF2B5EF4-FFF2-40B4-BE49-F238E27FC236}">
                <a16:creationId xmlns:a16="http://schemas.microsoft.com/office/drawing/2014/main" id="{665F9789-0183-714A-8CFC-DA6C66015C76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186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FE992D99-8B5B-8B4E-8559-CD117C586F3B}"/>
              </a:ext>
            </a:extLst>
          </p:cNvPr>
          <p:cNvSpPr/>
          <p:nvPr/>
        </p:nvSpPr>
        <p:spPr>
          <a:xfrm>
            <a:off x="0" y="-3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solidFill>
                  <a:schemeClr val="bg1"/>
                </a:solidFill>
              </a:rPr>
              <a:t>Op berenjacht!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8317ABA0-8DA8-204E-A701-29CA1C20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0" name="Rechthoek 18">
            <a:extLst>
              <a:ext uri="{FF2B5EF4-FFF2-40B4-BE49-F238E27FC236}">
                <a16:creationId xmlns:a16="http://schemas.microsoft.com/office/drawing/2014/main" id="{9B95AC87-102C-CC4C-92EC-4C442D1E739C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5BDD231D-698B-D646-87DF-34BCFC661FAA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6C642CA6-9EEB-324B-8B49-E06A1E20177F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70379E9F-3ABC-2445-81F0-6CF34F7591DC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4337F40-CCC2-ED4A-95FE-750E0BD80DEA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20" name="Rechthoek 18">
            <a:extLst>
              <a:ext uri="{FF2B5EF4-FFF2-40B4-BE49-F238E27FC236}">
                <a16:creationId xmlns:a16="http://schemas.microsoft.com/office/drawing/2014/main" id="{84FEA051-EB4B-F94D-8FBA-8E229E784CC4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983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C8DECED-0B72-5141-81A1-9F90E27B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45781" y="338609"/>
            <a:ext cx="4022649" cy="4022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E8D281-52D1-BB48-9C83-816066FC606D}"/>
              </a:ext>
            </a:extLst>
          </p:cNvPr>
          <p:cNvSpPr txBox="1"/>
          <p:nvPr/>
        </p:nvSpPr>
        <p:spPr>
          <a:xfrm>
            <a:off x="1015319" y="245074"/>
            <a:ext cx="4363656" cy="114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9193"/>
                </a:solidFill>
              </a:rPr>
              <a:t>1. Inzicht: </a:t>
            </a:r>
            <a:r>
              <a:rPr lang="nl-NL" sz="1600" i="1" dirty="0">
                <a:solidFill>
                  <a:srgbClr val="009193"/>
                </a:solidFill>
              </a:rPr>
              <a:t>Ontleed de beer</a:t>
            </a:r>
          </a:p>
          <a:p>
            <a:pPr>
              <a:lnSpc>
                <a:spcPct val="150000"/>
              </a:lnSpc>
            </a:pPr>
            <a:r>
              <a:rPr lang="nl-NL" sz="1200" i="1" dirty="0"/>
              <a:t>Weet met wat voor beer je te maken hebt.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Wat voor soort beer is het?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Hoe gevaarlijk is hij?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FFCF9-A5AD-6A4A-8489-7B31BE13FC7B}"/>
              </a:ext>
            </a:extLst>
          </p:cNvPr>
          <p:cNvSpPr txBox="1"/>
          <p:nvPr/>
        </p:nvSpPr>
        <p:spPr>
          <a:xfrm>
            <a:off x="1015319" y="1386027"/>
            <a:ext cx="4178461" cy="126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rgbClr val="ED7D31"/>
                </a:solidFill>
              </a:rPr>
              <a:t>2. Overzicht: </a:t>
            </a:r>
            <a:r>
              <a:rPr lang="nl-NL" sz="1600" i="1" dirty="0">
                <a:solidFill>
                  <a:srgbClr val="ED7D31"/>
                </a:solidFill>
              </a:rPr>
              <a:t>Beren in beeld 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Weet waar de beren zich bevinden.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Waar en wanneer kom je de beer tegen?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Wiens probleem is dit eigenlijk?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F6E8EB-E2B3-084D-A833-6C32A3A4621A}"/>
              </a:ext>
            </a:extLst>
          </p:cNvPr>
          <p:cNvSpPr txBox="1"/>
          <p:nvPr/>
        </p:nvSpPr>
        <p:spPr>
          <a:xfrm>
            <a:off x="1015319" y="2650091"/>
            <a:ext cx="4117009" cy="154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solidFill>
                  <a:srgbClr val="8EBDBD"/>
                </a:solidFill>
              </a:rPr>
              <a:t>3. Uitzicht: </a:t>
            </a:r>
            <a:r>
              <a:rPr lang="nl-NL" sz="1600" i="1" dirty="0">
                <a:solidFill>
                  <a:srgbClr val="8EBDBD"/>
                </a:solidFill>
              </a:rPr>
              <a:t>Verjaagstrategie op maat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Elke beer vraagt om een eigen verjaagstrategie.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Hoe kun je deze beren verjagen?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In welke volgorde?</a:t>
            </a:r>
          </a:p>
          <a:p>
            <a:pPr marL="136525" indent="-136525"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200" dirty="0"/>
              <a:t>Wat is daarvoor nodig?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696F0E02-6D5F-AE40-90A0-3D4CBEDE8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6" name="Rechthoek 18">
            <a:extLst>
              <a:ext uri="{FF2B5EF4-FFF2-40B4-BE49-F238E27FC236}">
                <a16:creationId xmlns:a16="http://schemas.microsoft.com/office/drawing/2014/main" id="{EFF06023-EBF9-A047-B802-6CCD772DE220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7" name="Rechthoek 18">
            <a:extLst>
              <a:ext uri="{FF2B5EF4-FFF2-40B4-BE49-F238E27FC236}">
                <a16:creationId xmlns:a16="http://schemas.microsoft.com/office/drawing/2014/main" id="{E16762C8-D7B8-8345-8AC5-5FB60BFDD68F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3A852403-6776-2D4E-A0C5-233D0B44DEDA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A3DFE6E-72E2-2448-816C-45DE2A9F6841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20" name="Rechthoek 18">
            <a:extLst>
              <a:ext uri="{FF2B5EF4-FFF2-40B4-BE49-F238E27FC236}">
                <a16:creationId xmlns:a16="http://schemas.microsoft.com/office/drawing/2014/main" id="{E900E9DC-35B4-5A45-B3D1-190C64CFC4F5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21" name="Rechthoek 18">
            <a:extLst>
              <a:ext uri="{FF2B5EF4-FFF2-40B4-BE49-F238E27FC236}">
                <a16:creationId xmlns:a16="http://schemas.microsoft.com/office/drawing/2014/main" id="{BB9DF919-3F2E-BF44-9283-5770B9762E74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4314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8D281-52D1-BB48-9C83-816066FC606D}"/>
              </a:ext>
            </a:extLst>
          </p:cNvPr>
          <p:cNvSpPr txBox="1"/>
          <p:nvPr/>
        </p:nvSpPr>
        <p:spPr>
          <a:xfrm>
            <a:off x="795868" y="365152"/>
            <a:ext cx="45191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9193"/>
                </a:solidFill>
              </a:rPr>
              <a:t>1. Inzicht: </a:t>
            </a:r>
            <a:r>
              <a:rPr lang="nl-NL" i="1" dirty="0">
                <a:solidFill>
                  <a:srgbClr val="009193"/>
                </a:solidFill>
              </a:rPr>
              <a:t>Ontleed de beer</a:t>
            </a:r>
          </a:p>
          <a:p>
            <a:endParaRPr lang="nl-NL" dirty="0">
              <a:solidFill>
                <a:srgbClr val="009193"/>
              </a:solidFill>
            </a:endParaRPr>
          </a:p>
          <a:p>
            <a:r>
              <a:rPr lang="nl-NL" dirty="0">
                <a:solidFill>
                  <a:srgbClr val="009193"/>
                </a:solidFill>
              </a:rPr>
              <a:t>Door te ontrafelen met wat voor beer je te maken hebt, kun je hem beter verjagen. </a:t>
            </a:r>
          </a:p>
          <a:p>
            <a:endParaRPr lang="nl-NL" dirty="0">
              <a:solidFill>
                <a:srgbClr val="009193"/>
              </a:solidFill>
            </a:endParaRPr>
          </a:p>
          <a:p>
            <a:r>
              <a:rPr lang="nl-NL" dirty="0">
                <a:solidFill>
                  <a:srgbClr val="009193"/>
                </a:solidFill>
              </a:rPr>
              <a:t>1. Is het een persoonlijke beer, relatiebeer, structuurbeer of cultuurbeer? </a:t>
            </a:r>
          </a:p>
          <a:p>
            <a:endParaRPr lang="nl-NL" dirty="0">
              <a:solidFill>
                <a:srgbClr val="009193"/>
              </a:solidFill>
            </a:endParaRPr>
          </a:p>
          <a:p>
            <a:r>
              <a:rPr lang="nl-NL" dirty="0">
                <a:solidFill>
                  <a:srgbClr val="009193"/>
                </a:solidFill>
              </a:rPr>
              <a:t>2. Hoe groot is de kans dat je hem tegenkomt? En hoe gevaarlijk is hij eigenlijk? </a:t>
            </a:r>
          </a:p>
          <a:p>
            <a:endParaRPr lang="nl-NL" dirty="0">
              <a:solidFill>
                <a:srgbClr val="009193"/>
              </a:solidFill>
            </a:endParaRPr>
          </a:p>
          <a:p>
            <a:r>
              <a:rPr lang="nl-NL" dirty="0">
                <a:solidFill>
                  <a:srgbClr val="009193"/>
                </a:solidFill>
              </a:rPr>
              <a:t>Baseer je verjaagstrategie op feiten en niet op vage angsten en aannames.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854355-CC1B-5C4A-B094-CFB4340D3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8DA5721-34F1-2145-9558-0561EA8BFB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25414" y="470429"/>
            <a:ext cx="3385262" cy="3385262"/>
          </a:xfrm>
          <a:prstGeom prst="rect">
            <a:avLst/>
          </a:prstGeom>
        </p:spPr>
      </p:pic>
      <p:sp>
        <p:nvSpPr>
          <p:cNvPr id="9" name="Rechthoek 18">
            <a:extLst>
              <a:ext uri="{FF2B5EF4-FFF2-40B4-BE49-F238E27FC236}">
                <a16:creationId xmlns:a16="http://schemas.microsoft.com/office/drawing/2014/main" id="{47D1A82F-F542-814B-8391-98046235C37A}"/>
              </a:ext>
            </a:extLst>
          </p:cNvPr>
          <p:cNvSpPr/>
          <p:nvPr/>
        </p:nvSpPr>
        <p:spPr>
          <a:xfrm rot="10800000">
            <a:off x="-5207" y="-12998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0" name="Rechthoek 18">
            <a:extLst>
              <a:ext uri="{FF2B5EF4-FFF2-40B4-BE49-F238E27FC236}">
                <a16:creationId xmlns:a16="http://schemas.microsoft.com/office/drawing/2014/main" id="{35102C24-6120-2E48-9804-89AB57FAC089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DE408F76-8EF8-834A-A51B-3384449F4523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D5CB761D-0646-A74A-8952-F61C3AA7BE5C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25B98F15-D3F5-3F4A-BAF2-DB92686FA03D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845B9A6F-B36C-0F43-A952-B8804A63C8DE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090412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A51D5E-B51B-284A-AFCB-68489DEC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43974" y="18833"/>
            <a:ext cx="650920" cy="650920"/>
          </a:xfrm>
          <a:prstGeom prst="rect">
            <a:avLst/>
          </a:prstGeom>
        </p:spPr>
      </p:pic>
      <p:sp>
        <p:nvSpPr>
          <p:cNvPr id="17" name="Tekstvak 17">
            <a:extLst>
              <a:ext uri="{FF2B5EF4-FFF2-40B4-BE49-F238E27FC236}">
                <a16:creationId xmlns:a16="http://schemas.microsoft.com/office/drawing/2014/main" id="{90602FEF-FC72-C141-B17C-9DF50194C9CB}"/>
              </a:ext>
            </a:extLst>
          </p:cNvPr>
          <p:cNvSpPr txBox="1"/>
          <p:nvPr/>
        </p:nvSpPr>
        <p:spPr>
          <a:xfrm>
            <a:off x="3423607" y="558537"/>
            <a:ext cx="874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Ongelijkheid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6FE10E-5BC1-C04C-934F-4C1C9C5F4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59143" y="44382"/>
            <a:ext cx="650920" cy="650920"/>
          </a:xfrm>
          <a:prstGeom prst="rect">
            <a:avLst/>
          </a:prstGeom>
        </p:spPr>
      </p:pic>
      <p:sp>
        <p:nvSpPr>
          <p:cNvPr id="19" name="Tekstvak 17">
            <a:extLst>
              <a:ext uri="{FF2B5EF4-FFF2-40B4-BE49-F238E27FC236}">
                <a16:creationId xmlns:a16="http://schemas.microsoft.com/office/drawing/2014/main" id="{B5B686DE-340E-E24A-9F81-E52A7DB27E08}"/>
              </a:ext>
            </a:extLst>
          </p:cNvPr>
          <p:cNvSpPr txBox="1"/>
          <p:nvPr/>
        </p:nvSpPr>
        <p:spPr>
          <a:xfrm>
            <a:off x="4648405" y="595910"/>
            <a:ext cx="1072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Verantwoording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1F7997-5487-C34C-8C5D-C1DBFA346E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46641" y="1910133"/>
            <a:ext cx="650920" cy="650920"/>
          </a:xfrm>
          <a:prstGeom prst="rect">
            <a:avLst/>
          </a:prstGeom>
        </p:spPr>
      </p:pic>
      <p:sp>
        <p:nvSpPr>
          <p:cNvPr id="21" name="Tekstvak 17">
            <a:extLst>
              <a:ext uri="{FF2B5EF4-FFF2-40B4-BE49-F238E27FC236}">
                <a16:creationId xmlns:a16="http://schemas.microsoft.com/office/drawing/2014/main" id="{E563B63F-CACF-814E-8DCB-1981C20F9B9A}"/>
              </a:ext>
            </a:extLst>
          </p:cNvPr>
          <p:cNvSpPr txBox="1"/>
          <p:nvPr/>
        </p:nvSpPr>
        <p:spPr>
          <a:xfrm>
            <a:off x="7752726" y="2475530"/>
            <a:ext cx="83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Continuïteit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A72AB0-3E64-E94C-9119-CD138F8DAE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64883" y="171329"/>
            <a:ext cx="650920" cy="650920"/>
          </a:xfrm>
          <a:prstGeom prst="rect">
            <a:avLst/>
          </a:prstGeom>
        </p:spPr>
      </p:pic>
      <p:sp>
        <p:nvSpPr>
          <p:cNvPr id="23" name="Tekstvak 17">
            <a:extLst>
              <a:ext uri="{FF2B5EF4-FFF2-40B4-BE49-F238E27FC236}">
                <a16:creationId xmlns:a16="http://schemas.microsoft.com/office/drawing/2014/main" id="{10FDE2A7-A2C0-7C40-82F3-67D0F2501D8F}"/>
              </a:ext>
            </a:extLst>
          </p:cNvPr>
          <p:cNvSpPr txBox="1"/>
          <p:nvPr/>
        </p:nvSpPr>
        <p:spPr>
          <a:xfrm>
            <a:off x="5914572" y="722858"/>
            <a:ext cx="1151548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Risico’s en</a:t>
            </a:r>
          </a:p>
          <a:p>
            <a:pPr algn="ctr"/>
            <a:r>
              <a:rPr lang="nl-NL" sz="1000" b="1" dirty="0"/>
              <a:t>aansprakelijkheid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9F8B07-A96D-9E4D-A2BC-99ACD3297C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8149" y="919474"/>
            <a:ext cx="650920" cy="650920"/>
          </a:xfrm>
          <a:prstGeom prst="rect">
            <a:avLst/>
          </a:prstGeom>
        </p:spPr>
      </p:pic>
      <p:sp>
        <p:nvSpPr>
          <p:cNvPr id="25" name="Tekstvak 17">
            <a:extLst>
              <a:ext uri="{FF2B5EF4-FFF2-40B4-BE49-F238E27FC236}">
                <a16:creationId xmlns:a16="http://schemas.microsoft.com/office/drawing/2014/main" id="{F7E7AFD0-9C83-304A-89DC-7EAF1AC0C364}"/>
              </a:ext>
            </a:extLst>
          </p:cNvPr>
          <p:cNvSpPr txBox="1"/>
          <p:nvPr/>
        </p:nvSpPr>
        <p:spPr>
          <a:xfrm>
            <a:off x="7304274" y="1471002"/>
            <a:ext cx="65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Kwaliteit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6254B8-05BB-BE41-BB80-739F96C6E7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1948" y="2950880"/>
            <a:ext cx="650920" cy="650920"/>
          </a:xfrm>
          <a:prstGeom prst="rect">
            <a:avLst/>
          </a:prstGeom>
        </p:spPr>
      </p:pic>
      <p:sp>
        <p:nvSpPr>
          <p:cNvPr id="27" name="Tekstvak 17">
            <a:extLst>
              <a:ext uri="{FF2B5EF4-FFF2-40B4-BE49-F238E27FC236}">
                <a16:creationId xmlns:a16="http://schemas.microsoft.com/office/drawing/2014/main" id="{B90EA360-701A-3243-8AE4-AEFBE529768E}"/>
              </a:ext>
            </a:extLst>
          </p:cNvPr>
          <p:cNvSpPr txBox="1"/>
          <p:nvPr/>
        </p:nvSpPr>
        <p:spPr>
          <a:xfrm>
            <a:off x="7422258" y="3475461"/>
            <a:ext cx="463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Geld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A62348-704B-4544-B975-EE914E3075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493965" y="3450577"/>
            <a:ext cx="650920" cy="650920"/>
          </a:xfrm>
          <a:prstGeom prst="rect">
            <a:avLst/>
          </a:prstGeom>
        </p:spPr>
      </p:pic>
      <p:sp>
        <p:nvSpPr>
          <p:cNvPr id="29" name="Tekstvak 17">
            <a:extLst>
              <a:ext uri="{FF2B5EF4-FFF2-40B4-BE49-F238E27FC236}">
                <a16:creationId xmlns:a16="http://schemas.microsoft.com/office/drawing/2014/main" id="{E9B0034F-A4D5-3942-B37E-4422BD1D3B4B}"/>
              </a:ext>
            </a:extLst>
          </p:cNvPr>
          <p:cNvSpPr txBox="1"/>
          <p:nvPr/>
        </p:nvSpPr>
        <p:spPr>
          <a:xfrm>
            <a:off x="6546369" y="4002106"/>
            <a:ext cx="54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Timing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4FDEF2-6C87-D84C-B410-24869E673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29525" y="3613849"/>
            <a:ext cx="650920" cy="650920"/>
          </a:xfrm>
          <a:prstGeom prst="rect">
            <a:avLst/>
          </a:prstGeom>
        </p:spPr>
      </p:pic>
      <p:sp>
        <p:nvSpPr>
          <p:cNvPr id="31" name="Tekstvak 17">
            <a:extLst>
              <a:ext uri="{FF2B5EF4-FFF2-40B4-BE49-F238E27FC236}">
                <a16:creationId xmlns:a16="http://schemas.microsoft.com/office/drawing/2014/main" id="{84FBFFD9-0A55-4342-95D5-5EEAC4337C9B}"/>
              </a:ext>
            </a:extLst>
          </p:cNvPr>
          <p:cNvSpPr txBox="1"/>
          <p:nvPr/>
        </p:nvSpPr>
        <p:spPr>
          <a:xfrm>
            <a:off x="5315273" y="4165378"/>
            <a:ext cx="8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Complexiteit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B7DE3DB-370D-9241-88D4-274AD45329B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226476" y="3830329"/>
            <a:ext cx="650920" cy="650920"/>
          </a:xfrm>
          <a:prstGeom prst="rect">
            <a:avLst/>
          </a:prstGeom>
        </p:spPr>
      </p:pic>
      <p:sp>
        <p:nvSpPr>
          <p:cNvPr id="33" name="Tekstvak 17">
            <a:extLst>
              <a:ext uri="{FF2B5EF4-FFF2-40B4-BE49-F238E27FC236}">
                <a16:creationId xmlns:a16="http://schemas.microsoft.com/office/drawing/2014/main" id="{AE487D38-1502-E94E-BA4D-B7B041714277}"/>
              </a:ext>
            </a:extLst>
          </p:cNvPr>
          <p:cNvSpPr txBox="1"/>
          <p:nvPr/>
        </p:nvSpPr>
        <p:spPr>
          <a:xfrm>
            <a:off x="4114594" y="4381858"/>
            <a:ext cx="874705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Mandaat en</a:t>
            </a:r>
          </a:p>
          <a:p>
            <a:pPr algn="ctr"/>
            <a:r>
              <a:rPr lang="nl-NL" sz="1000" b="1" dirty="0"/>
              <a:t>zeggenschap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E90992-225E-174C-910E-02B9406ADE6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295049" y="413609"/>
            <a:ext cx="650920" cy="650920"/>
          </a:xfrm>
          <a:prstGeom prst="rect">
            <a:avLst/>
          </a:prstGeom>
        </p:spPr>
      </p:pic>
      <p:sp>
        <p:nvSpPr>
          <p:cNvPr id="35" name="Tekstvak 17">
            <a:extLst>
              <a:ext uri="{FF2B5EF4-FFF2-40B4-BE49-F238E27FC236}">
                <a16:creationId xmlns:a16="http://schemas.microsoft.com/office/drawing/2014/main" id="{FC9E43E3-6CBD-284C-8D44-E7CD6BE05FD9}"/>
              </a:ext>
            </a:extLst>
          </p:cNvPr>
          <p:cNvSpPr txBox="1"/>
          <p:nvPr/>
        </p:nvSpPr>
        <p:spPr>
          <a:xfrm>
            <a:off x="2261684" y="925963"/>
            <a:ext cx="719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Draagvlak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DA096C-0657-EF4D-938F-4CB8AC840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243314" y="882024"/>
            <a:ext cx="650920" cy="650920"/>
          </a:xfrm>
          <a:prstGeom prst="rect">
            <a:avLst/>
          </a:prstGeom>
        </p:spPr>
      </p:pic>
      <p:sp>
        <p:nvSpPr>
          <p:cNvPr id="37" name="Tekstvak 17">
            <a:extLst>
              <a:ext uri="{FF2B5EF4-FFF2-40B4-BE49-F238E27FC236}">
                <a16:creationId xmlns:a16="http://schemas.microsoft.com/office/drawing/2014/main" id="{A9CCA306-45E7-D24D-9440-78904661C43B}"/>
              </a:ext>
            </a:extLst>
          </p:cNvPr>
          <p:cNvSpPr txBox="1"/>
          <p:nvPr/>
        </p:nvSpPr>
        <p:spPr>
          <a:xfrm>
            <a:off x="1152439" y="1397540"/>
            <a:ext cx="832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Vertrouwen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985CE73-818F-B642-974F-BE02304992E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82789" y="1875678"/>
            <a:ext cx="650920" cy="650920"/>
          </a:xfrm>
          <a:prstGeom prst="rect">
            <a:avLst/>
          </a:prstGeom>
        </p:spPr>
      </p:pic>
      <p:sp>
        <p:nvSpPr>
          <p:cNvPr id="39" name="Tekstvak 17">
            <a:extLst>
              <a:ext uri="{FF2B5EF4-FFF2-40B4-BE49-F238E27FC236}">
                <a16:creationId xmlns:a16="http://schemas.microsoft.com/office/drawing/2014/main" id="{745F7897-543C-FB4A-A0FB-653A254994C0}"/>
              </a:ext>
            </a:extLst>
          </p:cNvPr>
          <p:cNvSpPr txBox="1"/>
          <p:nvPr/>
        </p:nvSpPr>
        <p:spPr>
          <a:xfrm>
            <a:off x="623735" y="2463122"/>
            <a:ext cx="769034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Angst voor</a:t>
            </a:r>
          </a:p>
          <a:p>
            <a:pPr algn="ctr"/>
            <a:r>
              <a:rPr lang="nl-NL" sz="1000" b="1" dirty="0"/>
              <a:t>contact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8566D7-B9EF-824C-918C-FD3A69DB091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474693" y="3095967"/>
            <a:ext cx="650920" cy="650920"/>
          </a:xfrm>
          <a:prstGeom prst="rect">
            <a:avLst/>
          </a:prstGeom>
        </p:spPr>
      </p:pic>
      <p:sp>
        <p:nvSpPr>
          <p:cNvPr id="41" name="Tekstvak 17">
            <a:extLst>
              <a:ext uri="{FF2B5EF4-FFF2-40B4-BE49-F238E27FC236}">
                <a16:creationId xmlns:a16="http://schemas.microsoft.com/office/drawing/2014/main" id="{77A64E47-D43D-E149-B5F7-91A3319167B5}"/>
              </a:ext>
            </a:extLst>
          </p:cNvPr>
          <p:cNvSpPr txBox="1"/>
          <p:nvPr/>
        </p:nvSpPr>
        <p:spPr>
          <a:xfrm>
            <a:off x="1303990" y="3683410"/>
            <a:ext cx="992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Onbekendheid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018746-D310-7B4E-93BD-310DC09E1C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813677" y="3607829"/>
            <a:ext cx="650920" cy="650920"/>
          </a:xfrm>
          <a:prstGeom prst="rect">
            <a:avLst/>
          </a:prstGeom>
        </p:spPr>
      </p:pic>
      <p:sp>
        <p:nvSpPr>
          <p:cNvPr id="43" name="Tekstvak 17">
            <a:extLst>
              <a:ext uri="{FF2B5EF4-FFF2-40B4-BE49-F238E27FC236}">
                <a16:creationId xmlns:a16="http://schemas.microsoft.com/office/drawing/2014/main" id="{67BF7849-A3A2-B54F-8914-7EED0AD4FA6E}"/>
              </a:ext>
            </a:extLst>
          </p:cNvPr>
          <p:cNvSpPr txBox="1"/>
          <p:nvPr/>
        </p:nvSpPr>
        <p:spPr>
          <a:xfrm>
            <a:off x="2806954" y="4123346"/>
            <a:ext cx="664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Prioriteit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5B4BF21-4E19-E648-ADA2-93D861E7E2F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429554" y="1203272"/>
            <a:ext cx="2248447" cy="223819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024952-882F-094F-82FE-A7CF56ADBE5E}"/>
              </a:ext>
            </a:extLst>
          </p:cNvPr>
          <p:cNvSpPr txBox="1"/>
          <p:nvPr/>
        </p:nvSpPr>
        <p:spPr>
          <a:xfrm>
            <a:off x="3891641" y="804758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Bestuur</a:t>
            </a:r>
            <a:endParaRPr lang="en-US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8D8B78-2527-BF49-A6BD-0EE6C8EBA790}"/>
              </a:ext>
            </a:extLst>
          </p:cNvPr>
          <p:cNvSpPr txBox="1"/>
          <p:nvPr/>
        </p:nvSpPr>
        <p:spPr>
          <a:xfrm>
            <a:off x="5782804" y="2048405"/>
            <a:ext cx="171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Organisatie</a:t>
            </a:r>
            <a:endParaRPr lang="en-US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774F3D-1556-A74B-8D85-F95D7AE9A64F}"/>
              </a:ext>
            </a:extLst>
          </p:cNvPr>
          <p:cNvSpPr txBox="1"/>
          <p:nvPr/>
        </p:nvSpPr>
        <p:spPr>
          <a:xfrm>
            <a:off x="3850406" y="3445309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Individu</a:t>
            </a:r>
            <a:endParaRPr lang="en-US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66842D-F80F-124B-A3E6-18C674F5F4B0}"/>
              </a:ext>
            </a:extLst>
          </p:cNvPr>
          <p:cNvSpPr txBox="1"/>
          <p:nvPr/>
        </p:nvSpPr>
        <p:spPr>
          <a:xfrm>
            <a:off x="1625335" y="1945708"/>
            <a:ext cx="146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Relatie</a:t>
            </a:r>
            <a:r>
              <a:rPr lang="en-US" i="1" dirty="0"/>
              <a:t> </a:t>
            </a:r>
          </a:p>
          <a:p>
            <a:pPr algn="r"/>
            <a:r>
              <a:rPr lang="en-US" i="1" dirty="0"/>
              <a:t>met </a:t>
            </a:r>
            <a:r>
              <a:rPr lang="en-US" i="1" dirty="0" err="1"/>
              <a:t>anderen</a:t>
            </a:r>
            <a:endParaRPr lang="en-US" i="1" dirty="0"/>
          </a:p>
        </p:txBody>
      </p:sp>
      <p:pic>
        <p:nvPicPr>
          <p:cNvPr id="52" name="Afbeelding 5">
            <a:extLst>
              <a:ext uri="{FF2B5EF4-FFF2-40B4-BE49-F238E27FC236}">
                <a16:creationId xmlns:a16="http://schemas.microsoft.com/office/drawing/2014/main" id="{25CCA942-8A24-924E-AC06-A6678AE5FF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50" name="Rechthoek 18">
            <a:extLst>
              <a:ext uri="{FF2B5EF4-FFF2-40B4-BE49-F238E27FC236}">
                <a16:creationId xmlns:a16="http://schemas.microsoft.com/office/drawing/2014/main" id="{0A69161B-0DE9-3246-AE57-15911E273EE0}"/>
              </a:ext>
            </a:extLst>
          </p:cNvPr>
          <p:cNvSpPr/>
          <p:nvPr/>
        </p:nvSpPr>
        <p:spPr>
          <a:xfrm rot="10800000">
            <a:off x="-5207" y="-12998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9" name="Rechthoek 18">
            <a:extLst>
              <a:ext uri="{FF2B5EF4-FFF2-40B4-BE49-F238E27FC236}">
                <a16:creationId xmlns:a16="http://schemas.microsoft.com/office/drawing/2014/main" id="{F0562FD2-ABD2-1347-B6E0-1FB924C31E83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0" name="Rechthoek 18">
            <a:extLst>
              <a:ext uri="{FF2B5EF4-FFF2-40B4-BE49-F238E27FC236}">
                <a16:creationId xmlns:a16="http://schemas.microsoft.com/office/drawing/2014/main" id="{3F3A987B-B9C3-9943-A44F-0A21835C8BF3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1" name="Rechthoek 18">
            <a:extLst>
              <a:ext uri="{FF2B5EF4-FFF2-40B4-BE49-F238E27FC236}">
                <a16:creationId xmlns:a16="http://schemas.microsoft.com/office/drawing/2014/main" id="{4BAE573D-71D2-E149-91E7-3F173239B43B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2" name="Rechthoek 18">
            <a:extLst>
              <a:ext uri="{FF2B5EF4-FFF2-40B4-BE49-F238E27FC236}">
                <a16:creationId xmlns:a16="http://schemas.microsoft.com/office/drawing/2014/main" id="{C00BD028-5151-8B46-9267-FD82B56102CE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3" name="Rechthoek 18">
            <a:extLst>
              <a:ext uri="{FF2B5EF4-FFF2-40B4-BE49-F238E27FC236}">
                <a16:creationId xmlns:a16="http://schemas.microsoft.com/office/drawing/2014/main" id="{665F9789-0183-714A-8CFC-DA6C66015C76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17C6280-9C03-A240-8306-5C7E3A7BAA6B}"/>
              </a:ext>
            </a:extLst>
          </p:cNvPr>
          <p:cNvSpPr txBox="1"/>
          <p:nvPr/>
        </p:nvSpPr>
        <p:spPr>
          <a:xfrm>
            <a:off x="262905" y="4614966"/>
            <a:ext cx="307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009193"/>
                </a:solidFill>
              </a:rPr>
              <a:t>INZICHT: wat voor beer is het?</a:t>
            </a:r>
          </a:p>
        </p:txBody>
      </p:sp>
    </p:spTree>
    <p:extLst>
      <p:ext uri="{BB962C8B-B14F-4D97-AF65-F5344CB8AC3E}">
        <p14:creationId xmlns:p14="http://schemas.microsoft.com/office/powerpoint/2010/main" val="67755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8BBE434-EF67-604E-8545-9AE6DFDACC4F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srgbClr val="ED7D31"/>
              </a:solidFill>
            </a:endParaRPr>
          </a:p>
        </p:txBody>
      </p:sp>
      <p:pic>
        <p:nvPicPr>
          <p:cNvPr id="2" name="Afbeelding 1" descr="berenmatrix boe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 r="1597"/>
          <a:stretch/>
        </p:blipFill>
        <p:spPr>
          <a:xfrm>
            <a:off x="1055190" y="549245"/>
            <a:ext cx="4962054" cy="3043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38013B6-D677-9F44-9415-6C4EB6B0EB24}"/>
              </a:ext>
            </a:extLst>
          </p:cNvPr>
          <p:cNvSpPr txBox="1"/>
          <p:nvPr/>
        </p:nvSpPr>
        <p:spPr>
          <a:xfrm>
            <a:off x="6435194" y="1917217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i="1" dirty="0">
                <a:solidFill>
                  <a:schemeClr val="bg1"/>
                </a:solidFill>
              </a:rPr>
              <a:t>Beren op de weg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98B2D2F1-6B08-7C42-B347-B53A45BD2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9" name="Tekstvak 16">
            <a:extLst>
              <a:ext uri="{FF2B5EF4-FFF2-40B4-BE49-F238E27FC236}">
                <a16:creationId xmlns:a16="http://schemas.microsoft.com/office/drawing/2014/main" id="{7060CFC2-9F0F-E140-9A9C-91D41D518C5E}"/>
              </a:ext>
            </a:extLst>
          </p:cNvPr>
          <p:cNvSpPr txBox="1"/>
          <p:nvPr/>
        </p:nvSpPr>
        <p:spPr>
          <a:xfrm>
            <a:off x="298223" y="4489755"/>
            <a:ext cx="3982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</a:rPr>
              <a:t>Inzicht: wat voor beer is het? </a:t>
            </a:r>
          </a:p>
        </p:txBody>
      </p:sp>
      <p:sp>
        <p:nvSpPr>
          <p:cNvPr id="10" name="Rechthoek 18">
            <a:extLst>
              <a:ext uri="{FF2B5EF4-FFF2-40B4-BE49-F238E27FC236}">
                <a16:creationId xmlns:a16="http://schemas.microsoft.com/office/drawing/2014/main" id="{CF87EBC6-04DA-B24A-9942-985A28F7A9F2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E961471B-87DB-AA4A-A841-8E298A8C85B6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E2485FA9-27C9-E243-826E-22F907901DCF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3" name="Rechthoek 18">
            <a:extLst>
              <a:ext uri="{FF2B5EF4-FFF2-40B4-BE49-F238E27FC236}">
                <a16:creationId xmlns:a16="http://schemas.microsoft.com/office/drawing/2014/main" id="{3CE101DB-C84E-584A-8C35-0F873B218092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91B5CDDD-2A36-FE41-8B8C-3489A0C4CECF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60D1DBC0-1E25-A549-946E-F1DC00CCA0CF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EFA26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97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0CAA81F9-AB39-0B45-862F-6B6F63F5C26F}"/>
              </a:ext>
            </a:extLst>
          </p:cNvPr>
          <p:cNvSpPr txBox="1"/>
          <p:nvPr/>
        </p:nvSpPr>
        <p:spPr>
          <a:xfrm>
            <a:off x="795868" y="308359"/>
            <a:ext cx="48470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2. Overzicht: </a:t>
            </a:r>
            <a:r>
              <a:rPr lang="nl-NL" i="1" dirty="0">
                <a:solidFill>
                  <a:schemeClr val="accent2"/>
                </a:solidFill>
              </a:rPr>
              <a:t>Beren in beeld </a:t>
            </a:r>
          </a:p>
          <a:p>
            <a:endParaRPr lang="nl-NL" dirty="0">
              <a:solidFill>
                <a:schemeClr val="accent2"/>
              </a:solidFill>
            </a:endParaRPr>
          </a:p>
          <a:p>
            <a:r>
              <a:rPr lang="nl-NL" dirty="0">
                <a:solidFill>
                  <a:schemeClr val="accent2"/>
                </a:solidFill>
              </a:rPr>
              <a:t>Weet waar de beren zich bevinden. </a:t>
            </a:r>
          </a:p>
          <a:p>
            <a:endParaRPr lang="nl-NL" dirty="0">
              <a:solidFill>
                <a:schemeClr val="accent2"/>
              </a:solidFill>
            </a:endParaRPr>
          </a:p>
          <a:p>
            <a:r>
              <a:rPr lang="nl-NL" dirty="0">
                <a:solidFill>
                  <a:schemeClr val="accent2"/>
                </a:solidFill>
              </a:rPr>
              <a:t>1. Benoem de olifant/beer in de kamer.</a:t>
            </a:r>
          </a:p>
          <a:p>
            <a:r>
              <a:rPr lang="nl-NL" dirty="0">
                <a:solidFill>
                  <a:schemeClr val="accent2"/>
                </a:solidFill>
              </a:rPr>
              <a:t>Een beer die zich gezien weet, is een stuk minder gevaarlijk. </a:t>
            </a:r>
          </a:p>
          <a:p>
            <a:endParaRPr lang="nl-NL" dirty="0">
              <a:solidFill>
                <a:schemeClr val="accent2"/>
              </a:solidFill>
            </a:endParaRPr>
          </a:p>
          <a:p>
            <a:r>
              <a:rPr lang="nl-NL" dirty="0">
                <a:solidFill>
                  <a:schemeClr val="accent2"/>
                </a:solidFill>
              </a:rPr>
              <a:t>2. Maak zichtbaar op wiens pad de beer staat en wie er dus aan zet is om de beer te verjagen. </a:t>
            </a:r>
          </a:p>
          <a:p>
            <a:endParaRPr lang="nl-NL" dirty="0">
              <a:solidFill>
                <a:schemeClr val="accent2"/>
              </a:solidFill>
            </a:endParaRPr>
          </a:p>
          <a:p>
            <a:r>
              <a:rPr lang="nl-NL" dirty="0">
                <a:solidFill>
                  <a:schemeClr val="accent2"/>
                </a:solidFill>
              </a:rPr>
              <a:t>3. Neem mensen mee in je afwegingen en verjaagstrategie. Transparantie maakt beren een stuk minder eng.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4286F17-E4E9-4348-A3D6-14AAEF8E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271688D-FF8F-814F-B6FD-0956BBC5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2125" y="594307"/>
            <a:ext cx="3261333" cy="3261333"/>
          </a:xfrm>
          <a:prstGeom prst="rect">
            <a:avLst/>
          </a:prstGeom>
        </p:spPr>
      </p:pic>
      <p:sp>
        <p:nvSpPr>
          <p:cNvPr id="10" name="Rechthoek 18">
            <a:extLst>
              <a:ext uri="{FF2B5EF4-FFF2-40B4-BE49-F238E27FC236}">
                <a16:creationId xmlns:a16="http://schemas.microsoft.com/office/drawing/2014/main" id="{5F6B1B85-922F-EA49-A697-16C5C5125D82}"/>
              </a:ext>
            </a:extLst>
          </p:cNvPr>
          <p:cNvSpPr/>
          <p:nvPr/>
        </p:nvSpPr>
        <p:spPr>
          <a:xfrm rot="10800000">
            <a:off x="-5207" y="-12998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FF372876-6AF9-974C-A1A5-AE6EC60A77A1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674465A5-5B36-F244-A98A-88CC9750DEFC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BD3B5D29-3758-CE4B-A3F2-294EE02A7D5B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A5182674-37E6-CD4D-9DCF-ACC76C33275F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6" name="Rechthoek 18">
            <a:extLst>
              <a:ext uri="{FF2B5EF4-FFF2-40B4-BE49-F238E27FC236}">
                <a16:creationId xmlns:a16="http://schemas.microsoft.com/office/drawing/2014/main" id="{71ABE145-2482-ED43-813A-CCD80BE31C0C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278510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>
            <a:extLst>
              <a:ext uri="{FF2B5EF4-FFF2-40B4-BE49-F238E27FC236}">
                <a16:creationId xmlns:a16="http://schemas.microsoft.com/office/drawing/2014/main" id="{E7DEE799-FF87-5744-85FB-C7D6987824C9}"/>
              </a:ext>
            </a:extLst>
          </p:cNvPr>
          <p:cNvSpPr txBox="1"/>
          <p:nvPr/>
        </p:nvSpPr>
        <p:spPr>
          <a:xfrm>
            <a:off x="795868" y="695113"/>
            <a:ext cx="47367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8EBDBD"/>
                </a:solidFill>
              </a:rPr>
              <a:t>Elke beer vraagt om een eigen verjaagstrategie. </a:t>
            </a:r>
          </a:p>
          <a:p>
            <a:endParaRPr lang="nl-NL" sz="1600" dirty="0">
              <a:solidFill>
                <a:srgbClr val="8EBDBD"/>
              </a:solidFill>
            </a:endParaRPr>
          </a:p>
          <a:p>
            <a:r>
              <a:rPr lang="nl-NL" sz="1600" dirty="0">
                <a:solidFill>
                  <a:srgbClr val="8EBDBD"/>
                </a:solidFill>
              </a:rPr>
              <a:t>Persoonlijke beren vragen om introspectie en het onder ogen zien van eigen angsten en overtuigingen. </a:t>
            </a:r>
          </a:p>
          <a:p>
            <a:endParaRPr lang="nl-NL" sz="1600" dirty="0">
              <a:solidFill>
                <a:srgbClr val="8EBDBD"/>
              </a:solidFill>
            </a:endParaRPr>
          </a:p>
          <a:p>
            <a:r>
              <a:rPr lang="nl-NL" sz="1600" dirty="0">
                <a:solidFill>
                  <a:srgbClr val="8EBDBD"/>
                </a:solidFill>
              </a:rPr>
              <a:t>Relatieberen vragen om dialoog tussen overheid en samenleving. </a:t>
            </a:r>
          </a:p>
          <a:p>
            <a:endParaRPr lang="nl-NL" sz="1600" dirty="0">
              <a:solidFill>
                <a:srgbClr val="8EBDBD"/>
              </a:solidFill>
            </a:endParaRPr>
          </a:p>
          <a:p>
            <a:r>
              <a:rPr lang="nl-NL" sz="1600" dirty="0">
                <a:solidFill>
                  <a:srgbClr val="8EBDBD"/>
                </a:solidFill>
              </a:rPr>
              <a:t>Cultuurberen vragen om afstemming tussen collega’s onderling en om bestuurlijke afwegingen. </a:t>
            </a:r>
          </a:p>
          <a:p>
            <a:endParaRPr lang="nl-NL" sz="1600" dirty="0">
              <a:solidFill>
                <a:srgbClr val="8EBDBD"/>
              </a:solidFill>
            </a:endParaRPr>
          </a:p>
          <a:p>
            <a:r>
              <a:rPr lang="nl-NL" sz="1600" dirty="0">
                <a:solidFill>
                  <a:srgbClr val="8EBDBD"/>
                </a:solidFill>
              </a:rPr>
              <a:t>Structuurberen verdwijnen door dingen anders te regelen, door mandaat te verleggen of kokers te doorbreken.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976DD0C-5F39-FF4E-9C84-D5B2E775A702}"/>
              </a:ext>
            </a:extLst>
          </p:cNvPr>
          <p:cNvSpPr txBox="1"/>
          <p:nvPr/>
        </p:nvSpPr>
        <p:spPr>
          <a:xfrm>
            <a:off x="795868" y="247197"/>
            <a:ext cx="370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8EBDBD"/>
                </a:solidFill>
              </a:rPr>
              <a:t>3. Uitzicht : </a:t>
            </a:r>
            <a:r>
              <a:rPr lang="nl-NL" i="1" dirty="0">
                <a:solidFill>
                  <a:srgbClr val="8EBDBD"/>
                </a:solidFill>
              </a:rPr>
              <a:t>Verjaagstrategie op maat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96F3468F-8117-C148-A93B-0425C91C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BF4AB5D-1FE6-1B49-9FA9-AF6DDF6698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88892" y="565021"/>
            <a:ext cx="3095301" cy="3095301"/>
          </a:xfrm>
          <a:prstGeom prst="rect">
            <a:avLst/>
          </a:prstGeom>
        </p:spPr>
      </p:pic>
      <p:sp>
        <p:nvSpPr>
          <p:cNvPr id="11" name="Rechthoek 18">
            <a:extLst>
              <a:ext uri="{FF2B5EF4-FFF2-40B4-BE49-F238E27FC236}">
                <a16:creationId xmlns:a16="http://schemas.microsoft.com/office/drawing/2014/main" id="{70C973EE-47FF-804C-AB6C-B1A376CC0A7F}"/>
              </a:ext>
            </a:extLst>
          </p:cNvPr>
          <p:cNvSpPr/>
          <p:nvPr/>
        </p:nvSpPr>
        <p:spPr>
          <a:xfrm rot="10800000">
            <a:off x="-5207" y="-12998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2399D10B-79E4-D845-8C72-DE475F071C9F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470D1977-0027-7B4B-A503-6D54837CF9DD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CF87DEAE-B150-1540-B0E6-5D389AD1A4F5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6" name="Rechthoek 18">
            <a:extLst>
              <a:ext uri="{FF2B5EF4-FFF2-40B4-BE49-F238E27FC236}">
                <a16:creationId xmlns:a16="http://schemas.microsoft.com/office/drawing/2014/main" id="{0DFC5549-A638-2C49-AD1B-AD72E856DF1C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7" name="Rechthoek 18">
            <a:extLst>
              <a:ext uri="{FF2B5EF4-FFF2-40B4-BE49-F238E27FC236}">
                <a16:creationId xmlns:a16="http://schemas.microsoft.com/office/drawing/2014/main" id="{D0C72122-992B-F14C-8E2F-FE1C17155B74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427192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72886" y="0"/>
            <a:ext cx="7716401" cy="422365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b="1" dirty="0">
                <a:solidFill>
                  <a:schemeClr val="bg1"/>
                </a:solidFill>
              </a:rPr>
              <a:t>AAN DE SLAG!</a:t>
            </a:r>
          </a:p>
          <a:p>
            <a:pPr lvl="0"/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Noteer de regel in de middencirkel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Leg de gekozen rekstrategieën aan de zijkant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Stel vast welke beren er op de weg staan en omcirkel deze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INZICHT: Ontleed de beer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voor soort beer is het?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Hoe gevaarlijk is hij?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OVERZICHT: Beren in beeld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Waar en wanneer kom je de beer tegen?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UITZICHT: Verjaagstrategie op maat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Hoe kun je deze beren verjagen?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In welke volgorde?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is daarvoor nodig?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3E8AB0-AEB3-9E49-9782-5A9B37085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887" y="4364492"/>
            <a:ext cx="3114675" cy="65722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90EFCB6-7B3A-974C-B457-032795A8721A}"/>
              </a:ext>
            </a:extLst>
          </p:cNvPr>
          <p:cNvSpPr/>
          <p:nvPr/>
        </p:nvSpPr>
        <p:spPr>
          <a:xfrm rot="10800000">
            <a:off x="8401176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72A2A98-4B7A-C841-82AA-ECC7D1730965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9D201E2-2837-E144-83D6-DFA0C970C457}"/>
              </a:ext>
            </a:extLst>
          </p:cNvPr>
          <p:cNvSpPr/>
          <p:nvPr/>
        </p:nvSpPr>
        <p:spPr>
          <a:xfrm rot="10800000">
            <a:off x="0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4284F80-D032-804D-B0E4-48B0E4F11B4C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DFEC8EB-BEC3-7A44-8EA1-282AF67774A0}"/>
              </a:ext>
            </a:extLst>
          </p:cNvPr>
          <p:cNvSpPr/>
          <p:nvPr/>
        </p:nvSpPr>
        <p:spPr>
          <a:xfrm rot="10800000">
            <a:off x="8401175" y="-10886"/>
            <a:ext cx="77288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067745A-7926-F745-95B6-C9E0914D3E3E}"/>
              </a:ext>
            </a:extLst>
          </p:cNvPr>
          <p:cNvSpPr/>
          <p:nvPr/>
        </p:nvSpPr>
        <p:spPr>
          <a:xfrm rot="10800000">
            <a:off x="-6433" y="-2"/>
            <a:ext cx="809383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45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72890" y="-1"/>
            <a:ext cx="7561727" cy="422365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tx1"/>
                </a:solidFill>
              </a:rPr>
              <a:t>PROGRAMMA ONTREGELSESSIE</a:t>
            </a:r>
          </a:p>
          <a:p>
            <a:r>
              <a:rPr lang="nl-NL" sz="1700" b="1" dirty="0"/>
              <a:t>Terugblik op periode sinds ontrafelsessie</a:t>
            </a:r>
          </a:p>
          <a:p>
            <a:r>
              <a:rPr lang="nl-NL" sz="1700" dirty="0"/>
              <a:t>Met welke regels gaan we aan de gang? (10 min)</a:t>
            </a:r>
          </a:p>
          <a:p>
            <a:endParaRPr lang="nl-NL" sz="1700" b="1" dirty="0"/>
          </a:p>
          <a:p>
            <a:r>
              <a:rPr lang="nl-NL" sz="1700" b="1" dirty="0"/>
              <a:t>Op zoek naar de rek </a:t>
            </a:r>
            <a:r>
              <a:rPr lang="nl-NL" sz="1700" dirty="0"/>
              <a:t>(35 min)</a:t>
            </a:r>
            <a:endParaRPr lang="nl-NL" sz="17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Welke rek benutten we zelf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Welke rekstrategieën kunnen we nog meer inzetten?</a:t>
            </a:r>
          </a:p>
          <a:p>
            <a:endParaRPr lang="nl-NL" sz="1700" dirty="0"/>
          </a:p>
          <a:p>
            <a:r>
              <a:rPr lang="nl-NL" sz="1700" b="1" dirty="0"/>
              <a:t>Pauze</a:t>
            </a:r>
            <a:r>
              <a:rPr lang="nl-NL" sz="1700" dirty="0"/>
              <a:t> (15 min)</a:t>
            </a:r>
          </a:p>
          <a:p>
            <a:endParaRPr lang="nl-NL" sz="1700" dirty="0"/>
          </a:p>
          <a:p>
            <a:r>
              <a:rPr lang="nl-NL" sz="1700" b="1" dirty="0"/>
              <a:t>Beren op de weg! (</a:t>
            </a:r>
            <a:r>
              <a:rPr lang="nl-NL" sz="1700" dirty="0"/>
              <a:t>45 min</a:t>
            </a:r>
            <a:r>
              <a:rPr lang="nl-NL" sz="1700" b="1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Welke beren weerhouden ons ervan om de rek op te zoeken?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Hoe kunnen we deze beren van de weg jagen?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r>
              <a:rPr lang="nl-NL" sz="1700" b="1" dirty="0"/>
              <a:t>Afronding, afspraken en vervolg (</a:t>
            </a:r>
            <a:r>
              <a:rPr lang="nl-NL" sz="1700" dirty="0"/>
              <a:t>30 min</a:t>
            </a:r>
            <a:r>
              <a:rPr lang="nl-NL" sz="17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Knoop bepalen voor ontknoopsessie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DC8854-A409-F24C-A71C-7CAB4F7037E1}"/>
              </a:ext>
            </a:extLst>
          </p:cNvPr>
          <p:cNvSpPr/>
          <p:nvPr/>
        </p:nvSpPr>
        <p:spPr>
          <a:xfrm rot="10800000">
            <a:off x="8334617" y="378148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2DA5632-D34B-A442-94B7-6614149BC7D9}"/>
              </a:ext>
            </a:extLst>
          </p:cNvPr>
          <p:cNvSpPr/>
          <p:nvPr/>
        </p:nvSpPr>
        <p:spPr>
          <a:xfrm rot="10800000">
            <a:off x="395332" y="378148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0562CA9-F712-2747-A7CE-47F69961E6E9}"/>
              </a:ext>
            </a:extLst>
          </p:cNvPr>
          <p:cNvSpPr/>
          <p:nvPr/>
        </p:nvSpPr>
        <p:spPr>
          <a:xfrm rot="10800000">
            <a:off x="8168004" y="-1"/>
            <a:ext cx="960670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9D8CCD0-8DB9-7242-826A-219E36E7F59E}"/>
              </a:ext>
            </a:extLst>
          </p:cNvPr>
          <p:cNvSpPr/>
          <p:nvPr/>
        </p:nvSpPr>
        <p:spPr>
          <a:xfrm rot="10800000">
            <a:off x="-6433" y="-1"/>
            <a:ext cx="80107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C40523-1C5A-C344-BC7C-067CBB629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2" r="6037" b="12452"/>
          <a:stretch/>
        </p:blipFill>
        <p:spPr>
          <a:xfrm>
            <a:off x="6666237" y="552693"/>
            <a:ext cx="1884293" cy="1333080"/>
          </a:xfrm>
          <a:prstGeom prst="rect">
            <a:avLst/>
          </a:prstGeom>
        </p:spPr>
      </p:pic>
      <p:pic>
        <p:nvPicPr>
          <p:cNvPr id="10" name="Afbeelding 5">
            <a:extLst>
              <a:ext uri="{FF2B5EF4-FFF2-40B4-BE49-F238E27FC236}">
                <a16:creationId xmlns:a16="http://schemas.microsoft.com/office/drawing/2014/main" id="{1FD6DE04-B7E1-E445-B96F-E329B7ADE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54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A51D5E-B51B-284A-AFCB-68489DEC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43974" y="18833"/>
            <a:ext cx="650920" cy="650920"/>
          </a:xfrm>
          <a:prstGeom prst="rect">
            <a:avLst/>
          </a:prstGeom>
        </p:spPr>
      </p:pic>
      <p:sp>
        <p:nvSpPr>
          <p:cNvPr id="17" name="Tekstvak 17">
            <a:extLst>
              <a:ext uri="{FF2B5EF4-FFF2-40B4-BE49-F238E27FC236}">
                <a16:creationId xmlns:a16="http://schemas.microsoft.com/office/drawing/2014/main" id="{90602FEF-FC72-C141-B17C-9DF50194C9CB}"/>
              </a:ext>
            </a:extLst>
          </p:cNvPr>
          <p:cNvSpPr txBox="1"/>
          <p:nvPr/>
        </p:nvSpPr>
        <p:spPr>
          <a:xfrm>
            <a:off x="3423607" y="558537"/>
            <a:ext cx="874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Ongelijkheid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6FE10E-5BC1-C04C-934F-4C1C9C5F4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59143" y="44382"/>
            <a:ext cx="650920" cy="650920"/>
          </a:xfrm>
          <a:prstGeom prst="rect">
            <a:avLst/>
          </a:prstGeom>
        </p:spPr>
      </p:pic>
      <p:sp>
        <p:nvSpPr>
          <p:cNvPr id="19" name="Tekstvak 17">
            <a:extLst>
              <a:ext uri="{FF2B5EF4-FFF2-40B4-BE49-F238E27FC236}">
                <a16:creationId xmlns:a16="http://schemas.microsoft.com/office/drawing/2014/main" id="{B5B686DE-340E-E24A-9F81-E52A7DB27E08}"/>
              </a:ext>
            </a:extLst>
          </p:cNvPr>
          <p:cNvSpPr txBox="1"/>
          <p:nvPr/>
        </p:nvSpPr>
        <p:spPr>
          <a:xfrm>
            <a:off x="4648405" y="595910"/>
            <a:ext cx="1072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Verantwoording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1F7997-5487-C34C-8C5D-C1DBFA346E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46641" y="1910133"/>
            <a:ext cx="650920" cy="650920"/>
          </a:xfrm>
          <a:prstGeom prst="rect">
            <a:avLst/>
          </a:prstGeom>
        </p:spPr>
      </p:pic>
      <p:sp>
        <p:nvSpPr>
          <p:cNvPr id="21" name="Tekstvak 17">
            <a:extLst>
              <a:ext uri="{FF2B5EF4-FFF2-40B4-BE49-F238E27FC236}">
                <a16:creationId xmlns:a16="http://schemas.microsoft.com/office/drawing/2014/main" id="{E563B63F-CACF-814E-8DCB-1981C20F9B9A}"/>
              </a:ext>
            </a:extLst>
          </p:cNvPr>
          <p:cNvSpPr txBox="1"/>
          <p:nvPr/>
        </p:nvSpPr>
        <p:spPr>
          <a:xfrm>
            <a:off x="7752726" y="2475530"/>
            <a:ext cx="83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Continuïteit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A72AB0-3E64-E94C-9119-CD138F8DAE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64883" y="171329"/>
            <a:ext cx="650920" cy="650920"/>
          </a:xfrm>
          <a:prstGeom prst="rect">
            <a:avLst/>
          </a:prstGeom>
        </p:spPr>
      </p:pic>
      <p:sp>
        <p:nvSpPr>
          <p:cNvPr id="23" name="Tekstvak 17">
            <a:extLst>
              <a:ext uri="{FF2B5EF4-FFF2-40B4-BE49-F238E27FC236}">
                <a16:creationId xmlns:a16="http://schemas.microsoft.com/office/drawing/2014/main" id="{10FDE2A7-A2C0-7C40-82F3-67D0F2501D8F}"/>
              </a:ext>
            </a:extLst>
          </p:cNvPr>
          <p:cNvSpPr txBox="1"/>
          <p:nvPr/>
        </p:nvSpPr>
        <p:spPr>
          <a:xfrm>
            <a:off x="5914572" y="722858"/>
            <a:ext cx="1151548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Risico’s en</a:t>
            </a:r>
          </a:p>
          <a:p>
            <a:pPr algn="ctr"/>
            <a:r>
              <a:rPr lang="nl-NL" sz="1000" b="1" dirty="0"/>
              <a:t>aansprakelijkheid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9F8B07-A96D-9E4D-A2BC-99ACD3297C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8149" y="919474"/>
            <a:ext cx="650920" cy="650920"/>
          </a:xfrm>
          <a:prstGeom prst="rect">
            <a:avLst/>
          </a:prstGeom>
        </p:spPr>
      </p:pic>
      <p:sp>
        <p:nvSpPr>
          <p:cNvPr id="25" name="Tekstvak 17">
            <a:extLst>
              <a:ext uri="{FF2B5EF4-FFF2-40B4-BE49-F238E27FC236}">
                <a16:creationId xmlns:a16="http://schemas.microsoft.com/office/drawing/2014/main" id="{F7E7AFD0-9C83-304A-89DC-7EAF1AC0C364}"/>
              </a:ext>
            </a:extLst>
          </p:cNvPr>
          <p:cNvSpPr txBox="1"/>
          <p:nvPr/>
        </p:nvSpPr>
        <p:spPr>
          <a:xfrm>
            <a:off x="7304274" y="1471002"/>
            <a:ext cx="65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Kwaliteit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6254B8-05BB-BE41-BB80-739F96C6E7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1948" y="2950880"/>
            <a:ext cx="650920" cy="650920"/>
          </a:xfrm>
          <a:prstGeom prst="rect">
            <a:avLst/>
          </a:prstGeom>
        </p:spPr>
      </p:pic>
      <p:sp>
        <p:nvSpPr>
          <p:cNvPr id="27" name="Tekstvak 17">
            <a:extLst>
              <a:ext uri="{FF2B5EF4-FFF2-40B4-BE49-F238E27FC236}">
                <a16:creationId xmlns:a16="http://schemas.microsoft.com/office/drawing/2014/main" id="{B90EA360-701A-3243-8AE4-AEFBE529768E}"/>
              </a:ext>
            </a:extLst>
          </p:cNvPr>
          <p:cNvSpPr txBox="1"/>
          <p:nvPr/>
        </p:nvSpPr>
        <p:spPr>
          <a:xfrm>
            <a:off x="7422258" y="3475461"/>
            <a:ext cx="463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Geld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A62348-704B-4544-B975-EE914E3075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493965" y="3450577"/>
            <a:ext cx="650920" cy="650920"/>
          </a:xfrm>
          <a:prstGeom prst="rect">
            <a:avLst/>
          </a:prstGeom>
        </p:spPr>
      </p:pic>
      <p:sp>
        <p:nvSpPr>
          <p:cNvPr id="29" name="Tekstvak 17">
            <a:extLst>
              <a:ext uri="{FF2B5EF4-FFF2-40B4-BE49-F238E27FC236}">
                <a16:creationId xmlns:a16="http://schemas.microsoft.com/office/drawing/2014/main" id="{E9B0034F-A4D5-3942-B37E-4422BD1D3B4B}"/>
              </a:ext>
            </a:extLst>
          </p:cNvPr>
          <p:cNvSpPr txBox="1"/>
          <p:nvPr/>
        </p:nvSpPr>
        <p:spPr>
          <a:xfrm>
            <a:off x="6546369" y="4002106"/>
            <a:ext cx="54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Timing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4FDEF2-6C87-D84C-B410-24869E673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29525" y="3613849"/>
            <a:ext cx="650920" cy="650920"/>
          </a:xfrm>
          <a:prstGeom prst="rect">
            <a:avLst/>
          </a:prstGeom>
        </p:spPr>
      </p:pic>
      <p:sp>
        <p:nvSpPr>
          <p:cNvPr id="31" name="Tekstvak 17">
            <a:extLst>
              <a:ext uri="{FF2B5EF4-FFF2-40B4-BE49-F238E27FC236}">
                <a16:creationId xmlns:a16="http://schemas.microsoft.com/office/drawing/2014/main" id="{84FBFFD9-0A55-4342-95D5-5EEAC4337C9B}"/>
              </a:ext>
            </a:extLst>
          </p:cNvPr>
          <p:cNvSpPr txBox="1"/>
          <p:nvPr/>
        </p:nvSpPr>
        <p:spPr>
          <a:xfrm>
            <a:off x="5315273" y="4165378"/>
            <a:ext cx="8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Complexiteit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B7DE3DB-370D-9241-88D4-274AD45329B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226476" y="3830329"/>
            <a:ext cx="650920" cy="650920"/>
          </a:xfrm>
          <a:prstGeom prst="rect">
            <a:avLst/>
          </a:prstGeom>
        </p:spPr>
      </p:pic>
      <p:sp>
        <p:nvSpPr>
          <p:cNvPr id="33" name="Tekstvak 17">
            <a:extLst>
              <a:ext uri="{FF2B5EF4-FFF2-40B4-BE49-F238E27FC236}">
                <a16:creationId xmlns:a16="http://schemas.microsoft.com/office/drawing/2014/main" id="{AE487D38-1502-E94E-BA4D-B7B041714277}"/>
              </a:ext>
            </a:extLst>
          </p:cNvPr>
          <p:cNvSpPr txBox="1"/>
          <p:nvPr/>
        </p:nvSpPr>
        <p:spPr>
          <a:xfrm>
            <a:off x="4114594" y="4381858"/>
            <a:ext cx="874705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Mandaat en</a:t>
            </a:r>
          </a:p>
          <a:p>
            <a:pPr algn="ctr"/>
            <a:r>
              <a:rPr lang="nl-NL" sz="1000" b="1" dirty="0"/>
              <a:t>zeggenschap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E90992-225E-174C-910E-02B9406ADE6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295049" y="413609"/>
            <a:ext cx="650920" cy="650920"/>
          </a:xfrm>
          <a:prstGeom prst="rect">
            <a:avLst/>
          </a:prstGeom>
        </p:spPr>
      </p:pic>
      <p:sp>
        <p:nvSpPr>
          <p:cNvPr id="35" name="Tekstvak 17">
            <a:extLst>
              <a:ext uri="{FF2B5EF4-FFF2-40B4-BE49-F238E27FC236}">
                <a16:creationId xmlns:a16="http://schemas.microsoft.com/office/drawing/2014/main" id="{FC9E43E3-6CBD-284C-8D44-E7CD6BE05FD9}"/>
              </a:ext>
            </a:extLst>
          </p:cNvPr>
          <p:cNvSpPr txBox="1"/>
          <p:nvPr/>
        </p:nvSpPr>
        <p:spPr>
          <a:xfrm>
            <a:off x="2261684" y="925963"/>
            <a:ext cx="719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Draagvlak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DA096C-0657-EF4D-938F-4CB8AC840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243314" y="882024"/>
            <a:ext cx="650920" cy="650920"/>
          </a:xfrm>
          <a:prstGeom prst="rect">
            <a:avLst/>
          </a:prstGeom>
        </p:spPr>
      </p:pic>
      <p:sp>
        <p:nvSpPr>
          <p:cNvPr id="37" name="Tekstvak 17">
            <a:extLst>
              <a:ext uri="{FF2B5EF4-FFF2-40B4-BE49-F238E27FC236}">
                <a16:creationId xmlns:a16="http://schemas.microsoft.com/office/drawing/2014/main" id="{A9CCA306-45E7-D24D-9440-78904661C43B}"/>
              </a:ext>
            </a:extLst>
          </p:cNvPr>
          <p:cNvSpPr txBox="1"/>
          <p:nvPr/>
        </p:nvSpPr>
        <p:spPr>
          <a:xfrm>
            <a:off x="1152439" y="1397540"/>
            <a:ext cx="832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Vertrouwen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985CE73-818F-B642-974F-BE02304992E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82789" y="1875678"/>
            <a:ext cx="650920" cy="650920"/>
          </a:xfrm>
          <a:prstGeom prst="rect">
            <a:avLst/>
          </a:prstGeom>
        </p:spPr>
      </p:pic>
      <p:sp>
        <p:nvSpPr>
          <p:cNvPr id="39" name="Tekstvak 17">
            <a:extLst>
              <a:ext uri="{FF2B5EF4-FFF2-40B4-BE49-F238E27FC236}">
                <a16:creationId xmlns:a16="http://schemas.microsoft.com/office/drawing/2014/main" id="{745F7897-543C-FB4A-A0FB-653A254994C0}"/>
              </a:ext>
            </a:extLst>
          </p:cNvPr>
          <p:cNvSpPr txBox="1"/>
          <p:nvPr/>
        </p:nvSpPr>
        <p:spPr>
          <a:xfrm>
            <a:off x="623735" y="2463122"/>
            <a:ext cx="769034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Angst voor</a:t>
            </a:r>
          </a:p>
          <a:p>
            <a:pPr algn="ctr"/>
            <a:r>
              <a:rPr lang="nl-NL" sz="1000" b="1" dirty="0"/>
              <a:t>contact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8566D7-B9EF-824C-918C-FD3A69DB091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474693" y="3095967"/>
            <a:ext cx="650920" cy="650920"/>
          </a:xfrm>
          <a:prstGeom prst="rect">
            <a:avLst/>
          </a:prstGeom>
        </p:spPr>
      </p:pic>
      <p:sp>
        <p:nvSpPr>
          <p:cNvPr id="41" name="Tekstvak 17">
            <a:extLst>
              <a:ext uri="{FF2B5EF4-FFF2-40B4-BE49-F238E27FC236}">
                <a16:creationId xmlns:a16="http://schemas.microsoft.com/office/drawing/2014/main" id="{77A64E47-D43D-E149-B5F7-91A3319167B5}"/>
              </a:ext>
            </a:extLst>
          </p:cNvPr>
          <p:cNvSpPr txBox="1"/>
          <p:nvPr/>
        </p:nvSpPr>
        <p:spPr>
          <a:xfrm>
            <a:off x="1303990" y="3683410"/>
            <a:ext cx="992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Onbekendheid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018746-D310-7B4E-93BD-310DC09E1C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813677" y="3607829"/>
            <a:ext cx="650920" cy="650920"/>
          </a:xfrm>
          <a:prstGeom prst="rect">
            <a:avLst/>
          </a:prstGeom>
        </p:spPr>
      </p:pic>
      <p:sp>
        <p:nvSpPr>
          <p:cNvPr id="43" name="Tekstvak 17">
            <a:extLst>
              <a:ext uri="{FF2B5EF4-FFF2-40B4-BE49-F238E27FC236}">
                <a16:creationId xmlns:a16="http://schemas.microsoft.com/office/drawing/2014/main" id="{67BF7849-A3A2-B54F-8914-7EED0AD4FA6E}"/>
              </a:ext>
            </a:extLst>
          </p:cNvPr>
          <p:cNvSpPr txBox="1"/>
          <p:nvPr/>
        </p:nvSpPr>
        <p:spPr>
          <a:xfrm>
            <a:off x="2806954" y="4123346"/>
            <a:ext cx="664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Prioriteit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024952-882F-094F-82FE-A7CF56ADBE5E}"/>
              </a:ext>
            </a:extLst>
          </p:cNvPr>
          <p:cNvSpPr txBox="1"/>
          <p:nvPr/>
        </p:nvSpPr>
        <p:spPr>
          <a:xfrm>
            <a:off x="3891641" y="804758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/>
              <a:t>Bestuur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8D8B78-2527-BF49-A6BD-0EE6C8EBA790}"/>
              </a:ext>
            </a:extLst>
          </p:cNvPr>
          <p:cNvSpPr txBox="1"/>
          <p:nvPr/>
        </p:nvSpPr>
        <p:spPr>
          <a:xfrm>
            <a:off x="6143624" y="2116493"/>
            <a:ext cx="171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Organisatie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774F3D-1556-A74B-8D85-F95D7AE9A64F}"/>
              </a:ext>
            </a:extLst>
          </p:cNvPr>
          <p:cNvSpPr txBox="1"/>
          <p:nvPr/>
        </p:nvSpPr>
        <p:spPr>
          <a:xfrm>
            <a:off x="3850406" y="3445309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/>
              <a:t>Individu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66842D-F80F-124B-A3E6-18C674F5F4B0}"/>
              </a:ext>
            </a:extLst>
          </p:cNvPr>
          <p:cNvSpPr txBox="1"/>
          <p:nvPr/>
        </p:nvSpPr>
        <p:spPr>
          <a:xfrm>
            <a:off x="1486684" y="1979137"/>
            <a:ext cx="146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i="1" dirty="0"/>
              <a:t>Relatie </a:t>
            </a:r>
          </a:p>
          <a:p>
            <a:pPr algn="r"/>
            <a:r>
              <a:rPr lang="nl-NL" i="1" dirty="0"/>
              <a:t>met anderen</a:t>
            </a:r>
          </a:p>
        </p:txBody>
      </p:sp>
      <p:pic>
        <p:nvPicPr>
          <p:cNvPr id="52" name="Afbeelding 5">
            <a:extLst>
              <a:ext uri="{FF2B5EF4-FFF2-40B4-BE49-F238E27FC236}">
                <a16:creationId xmlns:a16="http://schemas.microsoft.com/office/drawing/2014/main" id="{25CCA942-8A24-924E-AC06-A6678AE5FF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51" name="Vrije vorm 50">
            <a:extLst>
              <a:ext uri="{FF2B5EF4-FFF2-40B4-BE49-F238E27FC236}">
                <a16:creationId xmlns:a16="http://schemas.microsoft.com/office/drawing/2014/main" id="{75C7D3B5-9D60-6843-B880-BA1437F95B6B}"/>
              </a:ext>
            </a:extLst>
          </p:cNvPr>
          <p:cNvSpPr/>
          <p:nvPr/>
        </p:nvSpPr>
        <p:spPr>
          <a:xfrm>
            <a:off x="5834829" y="90580"/>
            <a:ext cx="1330673" cy="1220230"/>
          </a:xfrm>
          <a:custGeom>
            <a:avLst/>
            <a:gdLst>
              <a:gd name="connsiteX0" fmla="*/ 902825 w 1576655"/>
              <a:gd name="connsiteY0" fmla="*/ 166934 h 1220230"/>
              <a:gd name="connsiteX1" fmla="*/ 798653 w 1576655"/>
              <a:gd name="connsiteY1" fmla="*/ 155359 h 1220230"/>
              <a:gd name="connsiteX2" fmla="*/ 358815 w 1576655"/>
              <a:gd name="connsiteY2" fmla="*/ 201658 h 1220230"/>
              <a:gd name="connsiteX3" fmla="*/ 266218 w 1576655"/>
              <a:gd name="connsiteY3" fmla="*/ 259531 h 1220230"/>
              <a:gd name="connsiteX4" fmla="*/ 185195 w 1576655"/>
              <a:gd name="connsiteY4" fmla="*/ 305830 h 1220230"/>
              <a:gd name="connsiteX5" fmla="*/ 127321 w 1576655"/>
              <a:gd name="connsiteY5" fmla="*/ 375278 h 1220230"/>
              <a:gd name="connsiteX6" fmla="*/ 81023 w 1576655"/>
              <a:gd name="connsiteY6" fmla="*/ 444726 h 1220230"/>
              <a:gd name="connsiteX7" fmla="*/ 69448 w 1576655"/>
              <a:gd name="connsiteY7" fmla="*/ 491025 h 1220230"/>
              <a:gd name="connsiteX8" fmla="*/ 34724 w 1576655"/>
              <a:gd name="connsiteY8" fmla="*/ 560473 h 1220230"/>
              <a:gd name="connsiteX9" fmla="*/ 11575 w 1576655"/>
              <a:gd name="connsiteY9" fmla="*/ 653071 h 1220230"/>
              <a:gd name="connsiteX10" fmla="*/ 0 w 1576655"/>
              <a:gd name="connsiteY10" fmla="*/ 699369 h 1220230"/>
              <a:gd name="connsiteX11" fmla="*/ 11575 w 1576655"/>
              <a:gd name="connsiteY11" fmla="*/ 954012 h 1220230"/>
              <a:gd name="connsiteX12" fmla="*/ 23149 w 1576655"/>
              <a:gd name="connsiteY12" fmla="*/ 1011886 h 1220230"/>
              <a:gd name="connsiteX13" fmla="*/ 57873 w 1576655"/>
              <a:gd name="connsiteY13" fmla="*/ 1058185 h 1220230"/>
              <a:gd name="connsiteX14" fmla="*/ 150471 w 1576655"/>
              <a:gd name="connsiteY14" fmla="*/ 1162357 h 1220230"/>
              <a:gd name="connsiteX15" fmla="*/ 231494 w 1576655"/>
              <a:gd name="connsiteY15" fmla="*/ 1185506 h 1220230"/>
              <a:gd name="connsiteX16" fmla="*/ 289367 w 1576655"/>
              <a:gd name="connsiteY16" fmla="*/ 1208655 h 1220230"/>
              <a:gd name="connsiteX17" fmla="*/ 358815 w 1576655"/>
              <a:gd name="connsiteY17" fmla="*/ 1220230 h 1220230"/>
              <a:gd name="connsiteX18" fmla="*/ 983848 w 1576655"/>
              <a:gd name="connsiteY18" fmla="*/ 1208655 h 1220230"/>
              <a:gd name="connsiteX19" fmla="*/ 1134319 w 1576655"/>
              <a:gd name="connsiteY19" fmla="*/ 1162357 h 1220230"/>
              <a:gd name="connsiteX20" fmla="*/ 1192192 w 1576655"/>
              <a:gd name="connsiteY20" fmla="*/ 1150782 h 1220230"/>
              <a:gd name="connsiteX21" fmla="*/ 1319514 w 1576655"/>
              <a:gd name="connsiteY21" fmla="*/ 1092909 h 1220230"/>
              <a:gd name="connsiteX22" fmla="*/ 1354238 w 1576655"/>
              <a:gd name="connsiteY22" fmla="*/ 1081334 h 1220230"/>
              <a:gd name="connsiteX23" fmla="*/ 1435261 w 1576655"/>
              <a:gd name="connsiteY23" fmla="*/ 1011886 h 1220230"/>
              <a:gd name="connsiteX24" fmla="*/ 1458410 w 1576655"/>
              <a:gd name="connsiteY24" fmla="*/ 977162 h 1220230"/>
              <a:gd name="connsiteX25" fmla="*/ 1504709 w 1576655"/>
              <a:gd name="connsiteY25" fmla="*/ 919288 h 1220230"/>
              <a:gd name="connsiteX26" fmla="*/ 1527858 w 1576655"/>
              <a:gd name="connsiteY26" fmla="*/ 849840 h 1220230"/>
              <a:gd name="connsiteX27" fmla="*/ 1539433 w 1576655"/>
              <a:gd name="connsiteY27" fmla="*/ 791967 h 1220230"/>
              <a:gd name="connsiteX28" fmla="*/ 1562582 w 1576655"/>
              <a:gd name="connsiteY28" fmla="*/ 745668 h 1220230"/>
              <a:gd name="connsiteX29" fmla="*/ 1562582 w 1576655"/>
              <a:gd name="connsiteY29" fmla="*/ 491025 h 1220230"/>
              <a:gd name="connsiteX30" fmla="*/ 1551008 w 1576655"/>
              <a:gd name="connsiteY30" fmla="*/ 433152 h 1220230"/>
              <a:gd name="connsiteX31" fmla="*/ 1527858 w 1576655"/>
              <a:gd name="connsiteY31" fmla="*/ 386853 h 1220230"/>
              <a:gd name="connsiteX32" fmla="*/ 1516283 w 1576655"/>
              <a:gd name="connsiteY32" fmla="*/ 340554 h 1220230"/>
              <a:gd name="connsiteX33" fmla="*/ 1493134 w 1576655"/>
              <a:gd name="connsiteY33" fmla="*/ 282681 h 1220230"/>
              <a:gd name="connsiteX34" fmla="*/ 1458410 w 1576655"/>
              <a:gd name="connsiteY34" fmla="*/ 201658 h 1220230"/>
              <a:gd name="connsiteX35" fmla="*/ 1423686 w 1576655"/>
              <a:gd name="connsiteY35" fmla="*/ 155359 h 1220230"/>
              <a:gd name="connsiteX36" fmla="*/ 1365813 w 1576655"/>
              <a:gd name="connsiteY36" fmla="*/ 74336 h 1220230"/>
              <a:gd name="connsiteX37" fmla="*/ 1319514 w 1576655"/>
              <a:gd name="connsiteY37" fmla="*/ 51187 h 1220230"/>
              <a:gd name="connsiteX38" fmla="*/ 1203767 w 1576655"/>
              <a:gd name="connsiteY38" fmla="*/ 16463 h 1220230"/>
              <a:gd name="connsiteX39" fmla="*/ 1134319 w 1576655"/>
              <a:gd name="connsiteY39" fmla="*/ 4888 h 1220230"/>
              <a:gd name="connsiteX40" fmla="*/ 787078 w 1576655"/>
              <a:gd name="connsiteY40" fmla="*/ 39612 h 1220230"/>
              <a:gd name="connsiteX41" fmla="*/ 752354 w 1576655"/>
              <a:gd name="connsiteY41" fmla="*/ 62762 h 1220230"/>
              <a:gd name="connsiteX42" fmla="*/ 717630 w 1576655"/>
              <a:gd name="connsiteY42" fmla="*/ 97486 h 1220230"/>
              <a:gd name="connsiteX43" fmla="*/ 682906 w 1576655"/>
              <a:gd name="connsiteY43" fmla="*/ 143785 h 122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76655" h="1220230">
                <a:moveTo>
                  <a:pt x="902825" y="166934"/>
                </a:moveTo>
                <a:cubicBezTo>
                  <a:pt x="868101" y="163076"/>
                  <a:pt x="833580" y="154507"/>
                  <a:pt x="798653" y="155359"/>
                </a:cubicBezTo>
                <a:cubicBezTo>
                  <a:pt x="612044" y="159911"/>
                  <a:pt x="504563" y="143360"/>
                  <a:pt x="358815" y="201658"/>
                </a:cubicBezTo>
                <a:cubicBezTo>
                  <a:pt x="293641" y="227727"/>
                  <a:pt x="328131" y="220835"/>
                  <a:pt x="266218" y="259531"/>
                </a:cubicBezTo>
                <a:cubicBezTo>
                  <a:pt x="220937" y="287832"/>
                  <a:pt x="223424" y="273973"/>
                  <a:pt x="185195" y="305830"/>
                </a:cubicBezTo>
                <a:cubicBezTo>
                  <a:pt x="151775" y="333679"/>
                  <a:pt x="150083" y="341136"/>
                  <a:pt x="127321" y="375278"/>
                </a:cubicBezTo>
                <a:cubicBezTo>
                  <a:pt x="91187" y="483687"/>
                  <a:pt x="150381" y="323350"/>
                  <a:pt x="81023" y="444726"/>
                </a:cubicBezTo>
                <a:cubicBezTo>
                  <a:pt x="73130" y="458538"/>
                  <a:pt x="75714" y="476403"/>
                  <a:pt x="69448" y="491025"/>
                </a:cubicBezTo>
                <a:cubicBezTo>
                  <a:pt x="29942" y="583207"/>
                  <a:pt x="59109" y="471062"/>
                  <a:pt x="34724" y="560473"/>
                </a:cubicBezTo>
                <a:cubicBezTo>
                  <a:pt x="26353" y="591168"/>
                  <a:pt x="19291" y="622205"/>
                  <a:pt x="11575" y="653071"/>
                </a:cubicBezTo>
                <a:lnTo>
                  <a:pt x="0" y="699369"/>
                </a:lnTo>
                <a:cubicBezTo>
                  <a:pt x="3858" y="784250"/>
                  <a:pt x="5298" y="869276"/>
                  <a:pt x="11575" y="954012"/>
                </a:cubicBezTo>
                <a:cubicBezTo>
                  <a:pt x="13028" y="973632"/>
                  <a:pt x="15159" y="993908"/>
                  <a:pt x="23149" y="1011886"/>
                </a:cubicBezTo>
                <a:cubicBezTo>
                  <a:pt x="30984" y="1029515"/>
                  <a:pt x="46660" y="1042487"/>
                  <a:pt x="57873" y="1058185"/>
                </a:cubicBezTo>
                <a:cubicBezTo>
                  <a:pt x="80802" y="1090286"/>
                  <a:pt x="114444" y="1153351"/>
                  <a:pt x="150471" y="1162357"/>
                </a:cubicBezTo>
                <a:cubicBezTo>
                  <a:pt x="186963" y="1171480"/>
                  <a:pt x="198278" y="1173050"/>
                  <a:pt x="231494" y="1185506"/>
                </a:cubicBezTo>
                <a:cubicBezTo>
                  <a:pt x="250948" y="1192801"/>
                  <a:pt x="269322" y="1203188"/>
                  <a:pt x="289367" y="1208655"/>
                </a:cubicBezTo>
                <a:cubicBezTo>
                  <a:pt x="312009" y="1214830"/>
                  <a:pt x="335666" y="1216372"/>
                  <a:pt x="358815" y="1220230"/>
                </a:cubicBezTo>
                <a:lnTo>
                  <a:pt x="983848" y="1208655"/>
                </a:lnTo>
                <a:cubicBezTo>
                  <a:pt x="1095788" y="1204985"/>
                  <a:pt x="1035445" y="1198311"/>
                  <a:pt x="1134319" y="1162357"/>
                </a:cubicBezTo>
                <a:cubicBezTo>
                  <a:pt x="1152808" y="1155634"/>
                  <a:pt x="1173349" y="1156435"/>
                  <a:pt x="1192192" y="1150782"/>
                </a:cubicBezTo>
                <a:cubicBezTo>
                  <a:pt x="1244579" y="1135066"/>
                  <a:pt x="1268252" y="1115692"/>
                  <a:pt x="1319514" y="1092909"/>
                </a:cubicBezTo>
                <a:cubicBezTo>
                  <a:pt x="1330663" y="1087954"/>
                  <a:pt x="1342663" y="1085192"/>
                  <a:pt x="1354238" y="1081334"/>
                </a:cubicBezTo>
                <a:cubicBezTo>
                  <a:pt x="1369538" y="1069094"/>
                  <a:pt x="1417212" y="1034447"/>
                  <a:pt x="1435261" y="1011886"/>
                </a:cubicBezTo>
                <a:cubicBezTo>
                  <a:pt x="1443951" y="1001023"/>
                  <a:pt x="1449720" y="988025"/>
                  <a:pt x="1458410" y="977162"/>
                </a:cubicBezTo>
                <a:cubicBezTo>
                  <a:pt x="1524389" y="894686"/>
                  <a:pt x="1433446" y="1026179"/>
                  <a:pt x="1504709" y="919288"/>
                </a:cubicBezTo>
                <a:cubicBezTo>
                  <a:pt x="1512425" y="896139"/>
                  <a:pt x="1521438" y="873382"/>
                  <a:pt x="1527858" y="849840"/>
                </a:cubicBezTo>
                <a:cubicBezTo>
                  <a:pt x="1533034" y="830860"/>
                  <a:pt x="1533212" y="810631"/>
                  <a:pt x="1539433" y="791967"/>
                </a:cubicBezTo>
                <a:cubicBezTo>
                  <a:pt x="1544889" y="775598"/>
                  <a:pt x="1554866" y="761101"/>
                  <a:pt x="1562582" y="745668"/>
                </a:cubicBezTo>
                <a:cubicBezTo>
                  <a:pt x="1582677" y="625103"/>
                  <a:pt x="1579967" y="673568"/>
                  <a:pt x="1562582" y="491025"/>
                </a:cubicBezTo>
                <a:cubicBezTo>
                  <a:pt x="1560717" y="471441"/>
                  <a:pt x="1557229" y="451815"/>
                  <a:pt x="1551008" y="433152"/>
                </a:cubicBezTo>
                <a:cubicBezTo>
                  <a:pt x="1545552" y="416783"/>
                  <a:pt x="1533917" y="403009"/>
                  <a:pt x="1527858" y="386853"/>
                </a:cubicBezTo>
                <a:cubicBezTo>
                  <a:pt x="1522272" y="371958"/>
                  <a:pt x="1521314" y="355646"/>
                  <a:pt x="1516283" y="340554"/>
                </a:cubicBezTo>
                <a:cubicBezTo>
                  <a:pt x="1509713" y="320843"/>
                  <a:pt x="1500429" y="302135"/>
                  <a:pt x="1493134" y="282681"/>
                </a:cubicBezTo>
                <a:cubicBezTo>
                  <a:pt x="1478367" y="243302"/>
                  <a:pt x="1483813" y="242303"/>
                  <a:pt x="1458410" y="201658"/>
                </a:cubicBezTo>
                <a:cubicBezTo>
                  <a:pt x="1448186" y="185299"/>
                  <a:pt x="1433910" y="171718"/>
                  <a:pt x="1423686" y="155359"/>
                </a:cubicBezTo>
                <a:cubicBezTo>
                  <a:pt x="1395412" y="110120"/>
                  <a:pt x="1410655" y="106366"/>
                  <a:pt x="1365813" y="74336"/>
                </a:cubicBezTo>
                <a:cubicBezTo>
                  <a:pt x="1351772" y="64307"/>
                  <a:pt x="1335534" y="57595"/>
                  <a:pt x="1319514" y="51187"/>
                </a:cubicBezTo>
                <a:cubicBezTo>
                  <a:pt x="1289990" y="39377"/>
                  <a:pt x="1237873" y="23284"/>
                  <a:pt x="1203767" y="16463"/>
                </a:cubicBezTo>
                <a:cubicBezTo>
                  <a:pt x="1180754" y="11860"/>
                  <a:pt x="1157468" y="8746"/>
                  <a:pt x="1134319" y="4888"/>
                </a:cubicBezTo>
                <a:cubicBezTo>
                  <a:pt x="922268" y="13044"/>
                  <a:pt x="904925" y="-27730"/>
                  <a:pt x="787078" y="39612"/>
                </a:cubicBezTo>
                <a:cubicBezTo>
                  <a:pt x="775000" y="46514"/>
                  <a:pt x="763041" y="53856"/>
                  <a:pt x="752354" y="62762"/>
                </a:cubicBezTo>
                <a:cubicBezTo>
                  <a:pt x="739779" y="73241"/>
                  <a:pt x="730205" y="87007"/>
                  <a:pt x="717630" y="97486"/>
                </a:cubicBezTo>
                <a:cubicBezTo>
                  <a:pt x="676485" y="131773"/>
                  <a:pt x="682906" y="102920"/>
                  <a:pt x="682906" y="14378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Ezelsoor 52">
            <a:extLst>
              <a:ext uri="{FF2B5EF4-FFF2-40B4-BE49-F238E27FC236}">
                <a16:creationId xmlns:a16="http://schemas.microsoft.com/office/drawing/2014/main" id="{D1AF407D-D2BE-534B-8894-B03B2552109F}"/>
              </a:ext>
            </a:extLst>
          </p:cNvPr>
          <p:cNvSpPr/>
          <p:nvPr/>
        </p:nvSpPr>
        <p:spPr>
          <a:xfrm>
            <a:off x="7422258" y="120887"/>
            <a:ext cx="1146995" cy="695407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Alleen bijhouden </a:t>
            </a:r>
            <a:r>
              <a:rPr lang="nl-NL" sz="1200" dirty="0" err="1"/>
              <a:t>irt</a:t>
            </a:r>
            <a:r>
              <a:rPr lang="nl-NL" sz="1200" dirty="0"/>
              <a:t> veiligheid</a:t>
            </a:r>
          </a:p>
        </p:txBody>
      </p:sp>
      <p:sp>
        <p:nvSpPr>
          <p:cNvPr id="54" name="Ezelsoor 53">
            <a:extLst>
              <a:ext uri="{FF2B5EF4-FFF2-40B4-BE49-F238E27FC236}">
                <a16:creationId xmlns:a16="http://schemas.microsoft.com/office/drawing/2014/main" id="{2C51469C-F6E3-0D45-ABE2-00854EF1EF14}"/>
              </a:ext>
            </a:extLst>
          </p:cNvPr>
          <p:cNvSpPr/>
          <p:nvPr/>
        </p:nvSpPr>
        <p:spPr>
          <a:xfrm>
            <a:off x="8001653" y="937617"/>
            <a:ext cx="1146996" cy="678148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Alleen cruciale gegevens bijhouden</a:t>
            </a:r>
          </a:p>
        </p:txBody>
      </p:sp>
      <p:sp>
        <p:nvSpPr>
          <p:cNvPr id="55" name="Ezelsoor 54">
            <a:extLst>
              <a:ext uri="{FF2B5EF4-FFF2-40B4-BE49-F238E27FC236}">
                <a16:creationId xmlns:a16="http://schemas.microsoft.com/office/drawing/2014/main" id="{D3EC387F-E494-054E-B61E-0D9F15D316E4}"/>
              </a:ext>
            </a:extLst>
          </p:cNvPr>
          <p:cNvSpPr/>
          <p:nvPr/>
        </p:nvSpPr>
        <p:spPr>
          <a:xfrm>
            <a:off x="95979" y="229037"/>
            <a:ext cx="1146995" cy="548781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Vertrouwen op voorganger</a:t>
            </a:r>
          </a:p>
        </p:txBody>
      </p:sp>
      <p:sp>
        <p:nvSpPr>
          <p:cNvPr id="56" name="Vrije vorm 4">
            <a:extLst>
              <a:ext uri="{FF2B5EF4-FFF2-40B4-BE49-F238E27FC236}">
                <a16:creationId xmlns:a16="http://schemas.microsoft.com/office/drawing/2014/main" id="{7002E6DE-748F-A54E-AF7D-B3532299C639}"/>
              </a:ext>
            </a:extLst>
          </p:cNvPr>
          <p:cNvSpPr/>
          <p:nvPr/>
        </p:nvSpPr>
        <p:spPr>
          <a:xfrm>
            <a:off x="7145255" y="2798858"/>
            <a:ext cx="1048103" cy="1000970"/>
          </a:xfrm>
          <a:custGeom>
            <a:avLst/>
            <a:gdLst>
              <a:gd name="connsiteX0" fmla="*/ 902825 w 1576655"/>
              <a:gd name="connsiteY0" fmla="*/ 166934 h 1220230"/>
              <a:gd name="connsiteX1" fmla="*/ 798653 w 1576655"/>
              <a:gd name="connsiteY1" fmla="*/ 155359 h 1220230"/>
              <a:gd name="connsiteX2" fmla="*/ 358815 w 1576655"/>
              <a:gd name="connsiteY2" fmla="*/ 201658 h 1220230"/>
              <a:gd name="connsiteX3" fmla="*/ 266218 w 1576655"/>
              <a:gd name="connsiteY3" fmla="*/ 259531 h 1220230"/>
              <a:gd name="connsiteX4" fmla="*/ 185195 w 1576655"/>
              <a:gd name="connsiteY4" fmla="*/ 305830 h 1220230"/>
              <a:gd name="connsiteX5" fmla="*/ 127321 w 1576655"/>
              <a:gd name="connsiteY5" fmla="*/ 375278 h 1220230"/>
              <a:gd name="connsiteX6" fmla="*/ 81023 w 1576655"/>
              <a:gd name="connsiteY6" fmla="*/ 444726 h 1220230"/>
              <a:gd name="connsiteX7" fmla="*/ 69448 w 1576655"/>
              <a:gd name="connsiteY7" fmla="*/ 491025 h 1220230"/>
              <a:gd name="connsiteX8" fmla="*/ 34724 w 1576655"/>
              <a:gd name="connsiteY8" fmla="*/ 560473 h 1220230"/>
              <a:gd name="connsiteX9" fmla="*/ 11575 w 1576655"/>
              <a:gd name="connsiteY9" fmla="*/ 653071 h 1220230"/>
              <a:gd name="connsiteX10" fmla="*/ 0 w 1576655"/>
              <a:gd name="connsiteY10" fmla="*/ 699369 h 1220230"/>
              <a:gd name="connsiteX11" fmla="*/ 11575 w 1576655"/>
              <a:gd name="connsiteY11" fmla="*/ 954012 h 1220230"/>
              <a:gd name="connsiteX12" fmla="*/ 23149 w 1576655"/>
              <a:gd name="connsiteY12" fmla="*/ 1011886 h 1220230"/>
              <a:gd name="connsiteX13" fmla="*/ 57873 w 1576655"/>
              <a:gd name="connsiteY13" fmla="*/ 1058185 h 1220230"/>
              <a:gd name="connsiteX14" fmla="*/ 150471 w 1576655"/>
              <a:gd name="connsiteY14" fmla="*/ 1162357 h 1220230"/>
              <a:gd name="connsiteX15" fmla="*/ 231494 w 1576655"/>
              <a:gd name="connsiteY15" fmla="*/ 1185506 h 1220230"/>
              <a:gd name="connsiteX16" fmla="*/ 289367 w 1576655"/>
              <a:gd name="connsiteY16" fmla="*/ 1208655 h 1220230"/>
              <a:gd name="connsiteX17" fmla="*/ 358815 w 1576655"/>
              <a:gd name="connsiteY17" fmla="*/ 1220230 h 1220230"/>
              <a:gd name="connsiteX18" fmla="*/ 983848 w 1576655"/>
              <a:gd name="connsiteY18" fmla="*/ 1208655 h 1220230"/>
              <a:gd name="connsiteX19" fmla="*/ 1134319 w 1576655"/>
              <a:gd name="connsiteY19" fmla="*/ 1162357 h 1220230"/>
              <a:gd name="connsiteX20" fmla="*/ 1192192 w 1576655"/>
              <a:gd name="connsiteY20" fmla="*/ 1150782 h 1220230"/>
              <a:gd name="connsiteX21" fmla="*/ 1319514 w 1576655"/>
              <a:gd name="connsiteY21" fmla="*/ 1092909 h 1220230"/>
              <a:gd name="connsiteX22" fmla="*/ 1354238 w 1576655"/>
              <a:gd name="connsiteY22" fmla="*/ 1081334 h 1220230"/>
              <a:gd name="connsiteX23" fmla="*/ 1435261 w 1576655"/>
              <a:gd name="connsiteY23" fmla="*/ 1011886 h 1220230"/>
              <a:gd name="connsiteX24" fmla="*/ 1458410 w 1576655"/>
              <a:gd name="connsiteY24" fmla="*/ 977162 h 1220230"/>
              <a:gd name="connsiteX25" fmla="*/ 1504709 w 1576655"/>
              <a:gd name="connsiteY25" fmla="*/ 919288 h 1220230"/>
              <a:gd name="connsiteX26" fmla="*/ 1527858 w 1576655"/>
              <a:gd name="connsiteY26" fmla="*/ 849840 h 1220230"/>
              <a:gd name="connsiteX27" fmla="*/ 1539433 w 1576655"/>
              <a:gd name="connsiteY27" fmla="*/ 791967 h 1220230"/>
              <a:gd name="connsiteX28" fmla="*/ 1562582 w 1576655"/>
              <a:gd name="connsiteY28" fmla="*/ 745668 h 1220230"/>
              <a:gd name="connsiteX29" fmla="*/ 1562582 w 1576655"/>
              <a:gd name="connsiteY29" fmla="*/ 491025 h 1220230"/>
              <a:gd name="connsiteX30" fmla="*/ 1551008 w 1576655"/>
              <a:gd name="connsiteY30" fmla="*/ 433152 h 1220230"/>
              <a:gd name="connsiteX31" fmla="*/ 1527858 w 1576655"/>
              <a:gd name="connsiteY31" fmla="*/ 386853 h 1220230"/>
              <a:gd name="connsiteX32" fmla="*/ 1516283 w 1576655"/>
              <a:gd name="connsiteY32" fmla="*/ 340554 h 1220230"/>
              <a:gd name="connsiteX33" fmla="*/ 1493134 w 1576655"/>
              <a:gd name="connsiteY33" fmla="*/ 282681 h 1220230"/>
              <a:gd name="connsiteX34" fmla="*/ 1458410 w 1576655"/>
              <a:gd name="connsiteY34" fmla="*/ 201658 h 1220230"/>
              <a:gd name="connsiteX35" fmla="*/ 1423686 w 1576655"/>
              <a:gd name="connsiteY35" fmla="*/ 155359 h 1220230"/>
              <a:gd name="connsiteX36" fmla="*/ 1365813 w 1576655"/>
              <a:gd name="connsiteY36" fmla="*/ 74336 h 1220230"/>
              <a:gd name="connsiteX37" fmla="*/ 1319514 w 1576655"/>
              <a:gd name="connsiteY37" fmla="*/ 51187 h 1220230"/>
              <a:gd name="connsiteX38" fmla="*/ 1203767 w 1576655"/>
              <a:gd name="connsiteY38" fmla="*/ 16463 h 1220230"/>
              <a:gd name="connsiteX39" fmla="*/ 1134319 w 1576655"/>
              <a:gd name="connsiteY39" fmla="*/ 4888 h 1220230"/>
              <a:gd name="connsiteX40" fmla="*/ 787078 w 1576655"/>
              <a:gd name="connsiteY40" fmla="*/ 39612 h 1220230"/>
              <a:gd name="connsiteX41" fmla="*/ 752354 w 1576655"/>
              <a:gd name="connsiteY41" fmla="*/ 62762 h 1220230"/>
              <a:gd name="connsiteX42" fmla="*/ 717630 w 1576655"/>
              <a:gd name="connsiteY42" fmla="*/ 97486 h 1220230"/>
              <a:gd name="connsiteX43" fmla="*/ 682906 w 1576655"/>
              <a:gd name="connsiteY43" fmla="*/ 143785 h 122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76655" h="1220230">
                <a:moveTo>
                  <a:pt x="902825" y="166934"/>
                </a:moveTo>
                <a:cubicBezTo>
                  <a:pt x="868101" y="163076"/>
                  <a:pt x="833580" y="154507"/>
                  <a:pt x="798653" y="155359"/>
                </a:cubicBezTo>
                <a:cubicBezTo>
                  <a:pt x="612044" y="159911"/>
                  <a:pt x="504563" y="143360"/>
                  <a:pt x="358815" y="201658"/>
                </a:cubicBezTo>
                <a:cubicBezTo>
                  <a:pt x="293641" y="227727"/>
                  <a:pt x="328131" y="220835"/>
                  <a:pt x="266218" y="259531"/>
                </a:cubicBezTo>
                <a:cubicBezTo>
                  <a:pt x="220937" y="287832"/>
                  <a:pt x="223424" y="273973"/>
                  <a:pt x="185195" y="305830"/>
                </a:cubicBezTo>
                <a:cubicBezTo>
                  <a:pt x="151775" y="333679"/>
                  <a:pt x="150083" y="341136"/>
                  <a:pt x="127321" y="375278"/>
                </a:cubicBezTo>
                <a:cubicBezTo>
                  <a:pt x="91187" y="483687"/>
                  <a:pt x="150381" y="323350"/>
                  <a:pt x="81023" y="444726"/>
                </a:cubicBezTo>
                <a:cubicBezTo>
                  <a:pt x="73130" y="458538"/>
                  <a:pt x="75714" y="476403"/>
                  <a:pt x="69448" y="491025"/>
                </a:cubicBezTo>
                <a:cubicBezTo>
                  <a:pt x="29942" y="583207"/>
                  <a:pt x="59109" y="471062"/>
                  <a:pt x="34724" y="560473"/>
                </a:cubicBezTo>
                <a:cubicBezTo>
                  <a:pt x="26353" y="591168"/>
                  <a:pt x="19291" y="622205"/>
                  <a:pt x="11575" y="653071"/>
                </a:cubicBezTo>
                <a:lnTo>
                  <a:pt x="0" y="699369"/>
                </a:lnTo>
                <a:cubicBezTo>
                  <a:pt x="3858" y="784250"/>
                  <a:pt x="5298" y="869276"/>
                  <a:pt x="11575" y="954012"/>
                </a:cubicBezTo>
                <a:cubicBezTo>
                  <a:pt x="13028" y="973632"/>
                  <a:pt x="15159" y="993908"/>
                  <a:pt x="23149" y="1011886"/>
                </a:cubicBezTo>
                <a:cubicBezTo>
                  <a:pt x="30984" y="1029515"/>
                  <a:pt x="46660" y="1042487"/>
                  <a:pt x="57873" y="1058185"/>
                </a:cubicBezTo>
                <a:cubicBezTo>
                  <a:pt x="80802" y="1090286"/>
                  <a:pt x="114444" y="1153351"/>
                  <a:pt x="150471" y="1162357"/>
                </a:cubicBezTo>
                <a:cubicBezTo>
                  <a:pt x="186963" y="1171480"/>
                  <a:pt x="198278" y="1173050"/>
                  <a:pt x="231494" y="1185506"/>
                </a:cubicBezTo>
                <a:cubicBezTo>
                  <a:pt x="250948" y="1192801"/>
                  <a:pt x="269322" y="1203188"/>
                  <a:pt x="289367" y="1208655"/>
                </a:cubicBezTo>
                <a:cubicBezTo>
                  <a:pt x="312009" y="1214830"/>
                  <a:pt x="335666" y="1216372"/>
                  <a:pt x="358815" y="1220230"/>
                </a:cubicBezTo>
                <a:lnTo>
                  <a:pt x="983848" y="1208655"/>
                </a:lnTo>
                <a:cubicBezTo>
                  <a:pt x="1095788" y="1204985"/>
                  <a:pt x="1035445" y="1198311"/>
                  <a:pt x="1134319" y="1162357"/>
                </a:cubicBezTo>
                <a:cubicBezTo>
                  <a:pt x="1152808" y="1155634"/>
                  <a:pt x="1173349" y="1156435"/>
                  <a:pt x="1192192" y="1150782"/>
                </a:cubicBezTo>
                <a:cubicBezTo>
                  <a:pt x="1244579" y="1135066"/>
                  <a:pt x="1268252" y="1115692"/>
                  <a:pt x="1319514" y="1092909"/>
                </a:cubicBezTo>
                <a:cubicBezTo>
                  <a:pt x="1330663" y="1087954"/>
                  <a:pt x="1342663" y="1085192"/>
                  <a:pt x="1354238" y="1081334"/>
                </a:cubicBezTo>
                <a:cubicBezTo>
                  <a:pt x="1369538" y="1069094"/>
                  <a:pt x="1417212" y="1034447"/>
                  <a:pt x="1435261" y="1011886"/>
                </a:cubicBezTo>
                <a:cubicBezTo>
                  <a:pt x="1443951" y="1001023"/>
                  <a:pt x="1449720" y="988025"/>
                  <a:pt x="1458410" y="977162"/>
                </a:cubicBezTo>
                <a:cubicBezTo>
                  <a:pt x="1524389" y="894686"/>
                  <a:pt x="1433446" y="1026179"/>
                  <a:pt x="1504709" y="919288"/>
                </a:cubicBezTo>
                <a:cubicBezTo>
                  <a:pt x="1512425" y="896139"/>
                  <a:pt x="1521438" y="873382"/>
                  <a:pt x="1527858" y="849840"/>
                </a:cubicBezTo>
                <a:cubicBezTo>
                  <a:pt x="1533034" y="830860"/>
                  <a:pt x="1533212" y="810631"/>
                  <a:pt x="1539433" y="791967"/>
                </a:cubicBezTo>
                <a:cubicBezTo>
                  <a:pt x="1544889" y="775598"/>
                  <a:pt x="1554866" y="761101"/>
                  <a:pt x="1562582" y="745668"/>
                </a:cubicBezTo>
                <a:cubicBezTo>
                  <a:pt x="1582677" y="625103"/>
                  <a:pt x="1579967" y="673568"/>
                  <a:pt x="1562582" y="491025"/>
                </a:cubicBezTo>
                <a:cubicBezTo>
                  <a:pt x="1560717" y="471441"/>
                  <a:pt x="1557229" y="451815"/>
                  <a:pt x="1551008" y="433152"/>
                </a:cubicBezTo>
                <a:cubicBezTo>
                  <a:pt x="1545552" y="416783"/>
                  <a:pt x="1533917" y="403009"/>
                  <a:pt x="1527858" y="386853"/>
                </a:cubicBezTo>
                <a:cubicBezTo>
                  <a:pt x="1522272" y="371958"/>
                  <a:pt x="1521314" y="355646"/>
                  <a:pt x="1516283" y="340554"/>
                </a:cubicBezTo>
                <a:cubicBezTo>
                  <a:pt x="1509713" y="320843"/>
                  <a:pt x="1500429" y="302135"/>
                  <a:pt x="1493134" y="282681"/>
                </a:cubicBezTo>
                <a:cubicBezTo>
                  <a:pt x="1478367" y="243302"/>
                  <a:pt x="1483813" y="242303"/>
                  <a:pt x="1458410" y="201658"/>
                </a:cubicBezTo>
                <a:cubicBezTo>
                  <a:pt x="1448186" y="185299"/>
                  <a:pt x="1433910" y="171718"/>
                  <a:pt x="1423686" y="155359"/>
                </a:cubicBezTo>
                <a:cubicBezTo>
                  <a:pt x="1395412" y="110120"/>
                  <a:pt x="1410655" y="106366"/>
                  <a:pt x="1365813" y="74336"/>
                </a:cubicBezTo>
                <a:cubicBezTo>
                  <a:pt x="1351772" y="64307"/>
                  <a:pt x="1335534" y="57595"/>
                  <a:pt x="1319514" y="51187"/>
                </a:cubicBezTo>
                <a:cubicBezTo>
                  <a:pt x="1289990" y="39377"/>
                  <a:pt x="1237873" y="23284"/>
                  <a:pt x="1203767" y="16463"/>
                </a:cubicBezTo>
                <a:cubicBezTo>
                  <a:pt x="1180754" y="11860"/>
                  <a:pt x="1157468" y="8746"/>
                  <a:pt x="1134319" y="4888"/>
                </a:cubicBezTo>
                <a:cubicBezTo>
                  <a:pt x="922268" y="13044"/>
                  <a:pt x="904925" y="-27730"/>
                  <a:pt x="787078" y="39612"/>
                </a:cubicBezTo>
                <a:cubicBezTo>
                  <a:pt x="775000" y="46514"/>
                  <a:pt x="763041" y="53856"/>
                  <a:pt x="752354" y="62762"/>
                </a:cubicBezTo>
                <a:cubicBezTo>
                  <a:pt x="739779" y="73241"/>
                  <a:pt x="730205" y="87007"/>
                  <a:pt x="717630" y="97486"/>
                </a:cubicBezTo>
                <a:cubicBezTo>
                  <a:pt x="676485" y="131773"/>
                  <a:pt x="682906" y="102920"/>
                  <a:pt x="682906" y="14378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25B24718-1E97-A841-94A6-4CA348A73264}"/>
              </a:ext>
            </a:extLst>
          </p:cNvPr>
          <p:cNvSpPr/>
          <p:nvPr/>
        </p:nvSpPr>
        <p:spPr>
          <a:xfrm>
            <a:off x="2945969" y="1185270"/>
            <a:ext cx="3198059" cy="22703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19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9193"/>
                </a:solidFill>
              </a:rPr>
              <a:t>Overdracht van patiënt aan andere behandelaar/afdeling</a:t>
            </a:r>
          </a:p>
        </p:txBody>
      </p:sp>
      <p:sp>
        <p:nvSpPr>
          <p:cNvPr id="44" name="Vrije vorm 43">
            <a:extLst>
              <a:ext uri="{FF2B5EF4-FFF2-40B4-BE49-F238E27FC236}">
                <a16:creationId xmlns:a16="http://schemas.microsoft.com/office/drawing/2014/main" id="{C3973852-392C-254B-B0AD-8861741F6980}"/>
              </a:ext>
            </a:extLst>
          </p:cNvPr>
          <p:cNvSpPr/>
          <p:nvPr/>
        </p:nvSpPr>
        <p:spPr>
          <a:xfrm>
            <a:off x="880213" y="759240"/>
            <a:ext cx="1330673" cy="1012232"/>
          </a:xfrm>
          <a:custGeom>
            <a:avLst/>
            <a:gdLst>
              <a:gd name="connsiteX0" fmla="*/ 902825 w 1576655"/>
              <a:gd name="connsiteY0" fmla="*/ 166934 h 1220230"/>
              <a:gd name="connsiteX1" fmla="*/ 798653 w 1576655"/>
              <a:gd name="connsiteY1" fmla="*/ 155359 h 1220230"/>
              <a:gd name="connsiteX2" fmla="*/ 358815 w 1576655"/>
              <a:gd name="connsiteY2" fmla="*/ 201658 h 1220230"/>
              <a:gd name="connsiteX3" fmla="*/ 266218 w 1576655"/>
              <a:gd name="connsiteY3" fmla="*/ 259531 h 1220230"/>
              <a:gd name="connsiteX4" fmla="*/ 185195 w 1576655"/>
              <a:gd name="connsiteY4" fmla="*/ 305830 h 1220230"/>
              <a:gd name="connsiteX5" fmla="*/ 127321 w 1576655"/>
              <a:gd name="connsiteY5" fmla="*/ 375278 h 1220230"/>
              <a:gd name="connsiteX6" fmla="*/ 81023 w 1576655"/>
              <a:gd name="connsiteY6" fmla="*/ 444726 h 1220230"/>
              <a:gd name="connsiteX7" fmla="*/ 69448 w 1576655"/>
              <a:gd name="connsiteY7" fmla="*/ 491025 h 1220230"/>
              <a:gd name="connsiteX8" fmla="*/ 34724 w 1576655"/>
              <a:gd name="connsiteY8" fmla="*/ 560473 h 1220230"/>
              <a:gd name="connsiteX9" fmla="*/ 11575 w 1576655"/>
              <a:gd name="connsiteY9" fmla="*/ 653071 h 1220230"/>
              <a:gd name="connsiteX10" fmla="*/ 0 w 1576655"/>
              <a:gd name="connsiteY10" fmla="*/ 699369 h 1220230"/>
              <a:gd name="connsiteX11" fmla="*/ 11575 w 1576655"/>
              <a:gd name="connsiteY11" fmla="*/ 954012 h 1220230"/>
              <a:gd name="connsiteX12" fmla="*/ 23149 w 1576655"/>
              <a:gd name="connsiteY12" fmla="*/ 1011886 h 1220230"/>
              <a:gd name="connsiteX13" fmla="*/ 57873 w 1576655"/>
              <a:gd name="connsiteY13" fmla="*/ 1058185 h 1220230"/>
              <a:gd name="connsiteX14" fmla="*/ 150471 w 1576655"/>
              <a:gd name="connsiteY14" fmla="*/ 1162357 h 1220230"/>
              <a:gd name="connsiteX15" fmla="*/ 231494 w 1576655"/>
              <a:gd name="connsiteY15" fmla="*/ 1185506 h 1220230"/>
              <a:gd name="connsiteX16" fmla="*/ 289367 w 1576655"/>
              <a:gd name="connsiteY16" fmla="*/ 1208655 h 1220230"/>
              <a:gd name="connsiteX17" fmla="*/ 358815 w 1576655"/>
              <a:gd name="connsiteY17" fmla="*/ 1220230 h 1220230"/>
              <a:gd name="connsiteX18" fmla="*/ 983848 w 1576655"/>
              <a:gd name="connsiteY18" fmla="*/ 1208655 h 1220230"/>
              <a:gd name="connsiteX19" fmla="*/ 1134319 w 1576655"/>
              <a:gd name="connsiteY19" fmla="*/ 1162357 h 1220230"/>
              <a:gd name="connsiteX20" fmla="*/ 1192192 w 1576655"/>
              <a:gd name="connsiteY20" fmla="*/ 1150782 h 1220230"/>
              <a:gd name="connsiteX21" fmla="*/ 1319514 w 1576655"/>
              <a:gd name="connsiteY21" fmla="*/ 1092909 h 1220230"/>
              <a:gd name="connsiteX22" fmla="*/ 1354238 w 1576655"/>
              <a:gd name="connsiteY22" fmla="*/ 1081334 h 1220230"/>
              <a:gd name="connsiteX23" fmla="*/ 1435261 w 1576655"/>
              <a:gd name="connsiteY23" fmla="*/ 1011886 h 1220230"/>
              <a:gd name="connsiteX24" fmla="*/ 1458410 w 1576655"/>
              <a:gd name="connsiteY24" fmla="*/ 977162 h 1220230"/>
              <a:gd name="connsiteX25" fmla="*/ 1504709 w 1576655"/>
              <a:gd name="connsiteY25" fmla="*/ 919288 h 1220230"/>
              <a:gd name="connsiteX26" fmla="*/ 1527858 w 1576655"/>
              <a:gd name="connsiteY26" fmla="*/ 849840 h 1220230"/>
              <a:gd name="connsiteX27" fmla="*/ 1539433 w 1576655"/>
              <a:gd name="connsiteY27" fmla="*/ 791967 h 1220230"/>
              <a:gd name="connsiteX28" fmla="*/ 1562582 w 1576655"/>
              <a:gd name="connsiteY28" fmla="*/ 745668 h 1220230"/>
              <a:gd name="connsiteX29" fmla="*/ 1562582 w 1576655"/>
              <a:gd name="connsiteY29" fmla="*/ 491025 h 1220230"/>
              <a:gd name="connsiteX30" fmla="*/ 1551008 w 1576655"/>
              <a:gd name="connsiteY30" fmla="*/ 433152 h 1220230"/>
              <a:gd name="connsiteX31" fmla="*/ 1527858 w 1576655"/>
              <a:gd name="connsiteY31" fmla="*/ 386853 h 1220230"/>
              <a:gd name="connsiteX32" fmla="*/ 1516283 w 1576655"/>
              <a:gd name="connsiteY32" fmla="*/ 340554 h 1220230"/>
              <a:gd name="connsiteX33" fmla="*/ 1493134 w 1576655"/>
              <a:gd name="connsiteY33" fmla="*/ 282681 h 1220230"/>
              <a:gd name="connsiteX34" fmla="*/ 1458410 w 1576655"/>
              <a:gd name="connsiteY34" fmla="*/ 201658 h 1220230"/>
              <a:gd name="connsiteX35" fmla="*/ 1423686 w 1576655"/>
              <a:gd name="connsiteY35" fmla="*/ 155359 h 1220230"/>
              <a:gd name="connsiteX36" fmla="*/ 1365813 w 1576655"/>
              <a:gd name="connsiteY36" fmla="*/ 74336 h 1220230"/>
              <a:gd name="connsiteX37" fmla="*/ 1319514 w 1576655"/>
              <a:gd name="connsiteY37" fmla="*/ 51187 h 1220230"/>
              <a:gd name="connsiteX38" fmla="*/ 1203767 w 1576655"/>
              <a:gd name="connsiteY38" fmla="*/ 16463 h 1220230"/>
              <a:gd name="connsiteX39" fmla="*/ 1134319 w 1576655"/>
              <a:gd name="connsiteY39" fmla="*/ 4888 h 1220230"/>
              <a:gd name="connsiteX40" fmla="*/ 787078 w 1576655"/>
              <a:gd name="connsiteY40" fmla="*/ 39612 h 1220230"/>
              <a:gd name="connsiteX41" fmla="*/ 752354 w 1576655"/>
              <a:gd name="connsiteY41" fmla="*/ 62762 h 1220230"/>
              <a:gd name="connsiteX42" fmla="*/ 717630 w 1576655"/>
              <a:gd name="connsiteY42" fmla="*/ 97486 h 1220230"/>
              <a:gd name="connsiteX43" fmla="*/ 682906 w 1576655"/>
              <a:gd name="connsiteY43" fmla="*/ 143785 h 122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76655" h="1220230">
                <a:moveTo>
                  <a:pt x="902825" y="166934"/>
                </a:moveTo>
                <a:cubicBezTo>
                  <a:pt x="868101" y="163076"/>
                  <a:pt x="833580" y="154507"/>
                  <a:pt x="798653" y="155359"/>
                </a:cubicBezTo>
                <a:cubicBezTo>
                  <a:pt x="612044" y="159911"/>
                  <a:pt x="504563" y="143360"/>
                  <a:pt x="358815" y="201658"/>
                </a:cubicBezTo>
                <a:cubicBezTo>
                  <a:pt x="293641" y="227727"/>
                  <a:pt x="328131" y="220835"/>
                  <a:pt x="266218" y="259531"/>
                </a:cubicBezTo>
                <a:cubicBezTo>
                  <a:pt x="220937" y="287832"/>
                  <a:pt x="223424" y="273973"/>
                  <a:pt x="185195" y="305830"/>
                </a:cubicBezTo>
                <a:cubicBezTo>
                  <a:pt x="151775" y="333679"/>
                  <a:pt x="150083" y="341136"/>
                  <a:pt x="127321" y="375278"/>
                </a:cubicBezTo>
                <a:cubicBezTo>
                  <a:pt x="91187" y="483687"/>
                  <a:pt x="150381" y="323350"/>
                  <a:pt x="81023" y="444726"/>
                </a:cubicBezTo>
                <a:cubicBezTo>
                  <a:pt x="73130" y="458538"/>
                  <a:pt x="75714" y="476403"/>
                  <a:pt x="69448" y="491025"/>
                </a:cubicBezTo>
                <a:cubicBezTo>
                  <a:pt x="29942" y="583207"/>
                  <a:pt x="59109" y="471062"/>
                  <a:pt x="34724" y="560473"/>
                </a:cubicBezTo>
                <a:cubicBezTo>
                  <a:pt x="26353" y="591168"/>
                  <a:pt x="19291" y="622205"/>
                  <a:pt x="11575" y="653071"/>
                </a:cubicBezTo>
                <a:lnTo>
                  <a:pt x="0" y="699369"/>
                </a:lnTo>
                <a:cubicBezTo>
                  <a:pt x="3858" y="784250"/>
                  <a:pt x="5298" y="869276"/>
                  <a:pt x="11575" y="954012"/>
                </a:cubicBezTo>
                <a:cubicBezTo>
                  <a:pt x="13028" y="973632"/>
                  <a:pt x="15159" y="993908"/>
                  <a:pt x="23149" y="1011886"/>
                </a:cubicBezTo>
                <a:cubicBezTo>
                  <a:pt x="30984" y="1029515"/>
                  <a:pt x="46660" y="1042487"/>
                  <a:pt x="57873" y="1058185"/>
                </a:cubicBezTo>
                <a:cubicBezTo>
                  <a:pt x="80802" y="1090286"/>
                  <a:pt x="114444" y="1153351"/>
                  <a:pt x="150471" y="1162357"/>
                </a:cubicBezTo>
                <a:cubicBezTo>
                  <a:pt x="186963" y="1171480"/>
                  <a:pt x="198278" y="1173050"/>
                  <a:pt x="231494" y="1185506"/>
                </a:cubicBezTo>
                <a:cubicBezTo>
                  <a:pt x="250948" y="1192801"/>
                  <a:pt x="269322" y="1203188"/>
                  <a:pt x="289367" y="1208655"/>
                </a:cubicBezTo>
                <a:cubicBezTo>
                  <a:pt x="312009" y="1214830"/>
                  <a:pt x="335666" y="1216372"/>
                  <a:pt x="358815" y="1220230"/>
                </a:cubicBezTo>
                <a:lnTo>
                  <a:pt x="983848" y="1208655"/>
                </a:lnTo>
                <a:cubicBezTo>
                  <a:pt x="1095788" y="1204985"/>
                  <a:pt x="1035445" y="1198311"/>
                  <a:pt x="1134319" y="1162357"/>
                </a:cubicBezTo>
                <a:cubicBezTo>
                  <a:pt x="1152808" y="1155634"/>
                  <a:pt x="1173349" y="1156435"/>
                  <a:pt x="1192192" y="1150782"/>
                </a:cubicBezTo>
                <a:cubicBezTo>
                  <a:pt x="1244579" y="1135066"/>
                  <a:pt x="1268252" y="1115692"/>
                  <a:pt x="1319514" y="1092909"/>
                </a:cubicBezTo>
                <a:cubicBezTo>
                  <a:pt x="1330663" y="1087954"/>
                  <a:pt x="1342663" y="1085192"/>
                  <a:pt x="1354238" y="1081334"/>
                </a:cubicBezTo>
                <a:cubicBezTo>
                  <a:pt x="1369538" y="1069094"/>
                  <a:pt x="1417212" y="1034447"/>
                  <a:pt x="1435261" y="1011886"/>
                </a:cubicBezTo>
                <a:cubicBezTo>
                  <a:pt x="1443951" y="1001023"/>
                  <a:pt x="1449720" y="988025"/>
                  <a:pt x="1458410" y="977162"/>
                </a:cubicBezTo>
                <a:cubicBezTo>
                  <a:pt x="1524389" y="894686"/>
                  <a:pt x="1433446" y="1026179"/>
                  <a:pt x="1504709" y="919288"/>
                </a:cubicBezTo>
                <a:cubicBezTo>
                  <a:pt x="1512425" y="896139"/>
                  <a:pt x="1521438" y="873382"/>
                  <a:pt x="1527858" y="849840"/>
                </a:cubicBezTo>
                <a:cubicBezTo>
                  <a:pt x="1533034" y="830860"/>
                  <a:pt x="1533212" y="810631"/>
                  <a:pt x="1539433" y="791967"/>
                </a:cubicBezTo>
                <a:cubicBezTo>
                  <a:pt x="1544889" y="775598"/>
                  <a:pt x="1554866" y="761101"/>
                  <a:pt x="1562582" y="745668"/>
                </a:cubicBezTo>
                <a:cubicBezTo>
                  <a:pt x="1582677" y="625103"/>
                  <a:pt x="1579967" y="673568"/>
                  <a:pt x="1562582" y="491025"/>
                </a:cubicBezTo>
                <a:cubicBezTo>
                  <a:pt x="1560717" y="471441"/>
                  <a:pt x="1557229" y="451815"/>
                  <a:pt x="1551008" y="433152"/>
                </a:cubicBezTo>
                <a:cubicBezTo>
                  <a:pt x="1545552" y="416783"/>
                  <a:pt x="1533917" y="403009"/>
                  <a:pt x="1527858" y="386853"/>
                </a:cubicBezTo>
                <a:cubicBezTo>
                  <a:pt x="1522272" y="371958"/>
                  <a:pt x="1521314" y="355646"/>
                  <a:pt x="1516283" y="340554"/>
                </a:cubicBezTo>
                <a:cubicBezTo>
                  <a:pt x="1509713" y="320843"/>
                  <a:pt x="1500429" y="302135"/>
                  <a:pt x="1493134" y="282681"/>
                </a:cubicBezTo>
                <a:cubicBezTo>
                  <a:pt x="1478367" y="243302"/>
                  <a:pt x="1483813" y="242303"/>
                  <a:pt x="1458410" y="201658"/>
                </a:cubicBezTo>
                <a:cubicBezTo>
                  <a:pt x="1448186" y="185299"/>
                  <a:pt x="1433910" y="171718"/>
                  <a:pt x="1423686" y="155359"/>
                </a:cubicBezTo>
                <a:cubicBezTo>
                  <a:pt x="1395412" y="110120"/>
                  <a:pt x="1410655" y="106366"/>
                  <a:pt x="1365813" y="74336"/>
                </a:cubicBezTo>
                <a:cubicBezTo>
                  <a:pt x="1351772" y="64307"/>
                  <a:pt x="1335534" y="57595"/>
                  <a:pt x="1319514" y="51187"/>
                </a:cubicBezTo>
                <a:cubicBezTo>
                  <a:pt x="1289990" y="39377"/>
                  <a:pt x="1237873" y="23284"/>
                  <a:pt x="1203767" y="16463"/>
                </a:cubicBezTo>
                <a:cubicBezTo>
                  <a:pt x="1180754" y="11860"/>
                  <a:pt x="1157468" y="8746"/>
                  <a:pt x="1134319" y="4888"/>
                </a:cubicBezTo>
                <a:cubicBezTo>
                  <a:pt x="922268" y="13044"/>
                  <a:pt x="904925" y="-27730"/>
                  <a:pt x="787078" y="39612"/>
                </a:cubicBezTo>
                <a:cubicBezTo>
                  <a:pt x="775000" y="46514"/>
                  <a:pt x="763041" y="53856"/>
                  <a:pt x="752354" y="62762"/>
                </a:cubicBezTo>
                <a:cubicBezTo>
                  <a:pt x="739779" y="73241"/>
                  <a:pt x="730205" y="87007"/>
                  <a:pt x="717630" y="97486"/>
                </a:cubicBezTo>
                <a:cubicBezTo>
                  <a:pt x="676485" y="131773"/>
                  <a:pt x="682906" y="102920"/>
                  <a:pt x="682906" y="14378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Ezelsoor 49">
            <a:extLst>
              <a:ext uri="{FF2B5EF4-FFF2-40B4-BE49-F238E27FC236}">
                <a16:creationId xmlns:a16="http://schemas.microsoft.com/office/drawing/2014/main" id="{07A42223-46EF-474A-B3A3-CB322577B9D9}"/>
              </a:ext>
            </a:extLst>
          </p:cNvPr>
          <p:cNvSpPr/>
          <p:nvPr/>
        </p:nvSpPr>
        <p:spPr>
          <a:xfrm>
            <a:off x="5268039" y="4430214"/>
            <a:ext cx="1146995" cy="678148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Redeneer vanuit totale zorgketen</a:t>
            </a:r>
          </a:p>
        </p:txBody>
      </p:sp>
      <p:sp>
        <p:nvSpPr>
          <p:cNvPr id="57" name="Vrije vorm 4">
            <a:extLst>
              <a:ext uri="{FF2B5EF4-FFF2-40B4-BE49-F238E27FC236}">
                <a16:creationId xmlns:a16="http://schemas.microsoft.com/office/drawing/2014/main" id="{8EC1E601-C09D-854F-BFAA-DC503FD48914}"/>
              </a:ext>
            </a:extLst>
          </p:cNvPr>
          <p:cNvSpPr/>
          <p:nvPr/>
        </p:nvSpPr>
        <p:spPr>
          <a:xfrm>
            <a:off x="3828728" y="3728221"/>
            <a:ext cx="1330673" cy="1220230"/>
          </a:xfrm>
          <a:custGeom>
            <a:avLst/>
            <a:gdLst>
              <a:gd name="connsiteX0" fmla="*/ 902825 w 1576655"/>
              <a:gd name="connsiteY0" fmla="*/ 166934 h 1220230"/>
              <a:gd name="connsiteX1" fmla="*/ 798653 w 1576655"/>
              <a:gd name="connsiteY1" fmla="*/ 155359 h 1220230"/>
              <a:gd name="connsiteX2" fmla="*/ 358815 w 1576655"/>
              <a:gd name="connsiteY2" fmla="*/ 201658 h 1220230"/>
              <a:gd name="connsiteX3" fmla="*/ 266218 w 1576655"/>
              <a:gd name="connsiteY3" fmla="*/ 259531 h 1220230"/>
              <a:gd name="connsiteX4" fmla="*/ 185195 w 1576655"/>
              <a:gd name="connsiteY4" fmla="*/ 305830 h 1220230"/>
              <a:gd name="connsiteX5" fmla="*/ 127321 w 1576655"/>
              <a:gd name="connsiteY5" fmla="*/ 375278 h 1220230"/>
              <a:gd name="connsiteX6" fmla="*/ 81023 w 1576655"/>
              <a:gd name="connsiteY6" fmla="*/ 444726 h 1220230"/>
              <a:gd name="connsiteX7" fmla="*/ 69448 w 1576655"/>
              <a:gd name="connsiteY7" fmla="*/ 491025 h 1220230"/>
              <a:gd name="connsiteX8" fmla="*/ 34724 w 1576655"/>
              <a:gd name="connsiteY8" fmla="*/ 560473 h 1220230"/>
              <a:gd name="connsiteX9" fmla="*/ 11575 w 1576655"/>
              <a:gd name="connsiteY9" fmla="*/ 653071 h 1220230"/>
              <a:gd name="connsiteX10" fmla="*/ 0 w 1576655"/>
              <a:gd name="connsiteY10" fmla="*/ 699369 h 1220230"/>
              <a:gd name="connsiteX11" fmla="*/ 11575 w 1576655"/>
              <a:gd name="connsiteY11" fmla="*/ 954012 h 1220230"/>
              <a:gd name="connsiteX12" fmla="*/ 23149 w 1576655"/>
              <a:gd name="connsiteY12" fmla="*/ 1011886 h 1220230"/>
              <a:gd name="connsiteX13" fmla="*/ 57873 w 1576655"/>
              <a:gd name="connsiteY13" fmla="*/ 1058185 h 1220230"/>
              <a:gd name="connsiteX14" fmla="*/ 150471 w 1576655"/>
              <a:gd name="connsiteY14" fmla="*/ 1162357 h 1220230"/>
              <a:gd name="connsiteX15" fmla="*/ 231494 w 1576655"/>
              <a:gd name="connsiteY15" fmla="*/ 1185506 h 1220230"/>
              <a:gd name="connsiteX16" fmla="*/ 289367 w 1576655"/>
              <a:gd name="connsiteY16" fmla="*/ 1208655 h 1220230"/>
              <a:gd name="connsiteX17" fmla="*/ 358815 w 1576655"/>
              <a:gd name="connsiteY17" fmla="*/ 1220230 h 1220230"/>
              <a:gd name="connsiteX18" fmla="*/ 983848 w 1576655"/>
              <a:gd name="connsiteY18" fmla="*/ 1208655 h 1220230"/>
              <a:gd name="connsiteX19" fmla="*/ 1134319 w 1576655"/>
              <a:gd name="connsiteY19" fmla="*/ 1162357 h 1220230"/>
              <a:gd name="connsiteX20" fmla="*/ 1192192 w 1576655"/>
              <a:gd name="connsiteY20" fmla="*/ 1150782 h 1220230"/>
              <a:gd name="connsiteX21" fmla="*/ 1319514 w 1576655"/>
              <a:gd name="connsiteY21" fmla="*/ 1092909 h 1220230"/>
              <a:gd name="connsiteX22" fmla="*/ 1354238 w 1576655"/>
              <a:gd name="connsiteY22" fmla="*/ 1081334 h 1220230"/>
              <a:gd name="connsiteX23" fmla="*/ 1435261 w 1576655"/>
              <a:gd name="connsiteY23" fmla="*/ 1011886 h 1220230"/>
              <a:gd name="connsiteX24" fmla="*/ 1458410 w 1576655"/>
              <a:gd name="connsiteY24" fmla="*/ 977162 h 1220230"/>
              <a:gd name="connsiteX25" fmla="*/ 1504709 w 1576655"/>
              <a:gd name="connsiteY25" fmla="*/ 919288 h 1220230"/>
              <a:gd name="connsiteX26" fmla="*/ 1527858 w 1576655"/>
              <a:gd name="connsiteY26" fmla="*/ 849840 h 1220230"/>
              <a:gd name="connsiteX27" fmla="*/ 1539433 w 1576655"/>
              <a:gd name="connsiteY27" fmla="*/ 791967 h 1220230"/>
              <a:gd name="connsiteX28" fmla="*/ 1562582 w 1576655"/>
              <a:gd name="connsiteY28" fmla="*/ 745668 h 1220230"/>
              <a:gd name="connsiteX29" fmla="*/ 1562582 w 1576655"/>
              <a:gd name="connsiteY29" fmla="*/ 491025 h 1220230"/>
              <a:gd name="connsiteX30" fmla="*/ 1551008 w 1576655"/>
              <a:gd name="connsiteY30" fmla="*/ 433152 h 1220230"/>
              <a:gd name="connsiteX31" fmla="*/ 1527858 w 1576655"/>
              <a:gd name="connsiteY31" fmla="*/ 386853 h 1220230"/>
              <a:gd name="connsiteX32" fmla="*/ 1516283 w 1576655"/>
              <a:gd name="connsiteY32" fmla="*/ 340554 h 1220230"/>
              <a:gd name="connsiteX33" fmla="*/ 1493134 w 1576655"/>
              <a:gd name="connsiteY33" fmla="*/ 282681 h 1220230"/>
              <a:gd name="connsiteX34" fmla="*/ 1458410 w 1576655"/>
              <a:gd name="connsiteY34" fmla="*/ 201658 h 1220230"/>
              <a:gd name="connsiteX35" fmla="*/ 1423686 w 1576655"/>
              <a:gd name="connsiteY35" fmla="*/ 155359 h 1220230"/>
              <a:gd name="connsiteX36" fmla="*/ 1365813 w 1576655"/>
              <a:gd name="connsiteY36" fmla="*/ 74336 h 1220230"/>
              <a:gd name="connsiteX37" fmla="*/ 1319514 w 1576655"/>
              <a:gd name="connsiteY37" fmla="*/ 51187 h 1220230"/>
              <a:gd name="connsiteX38" fmla="*/ 1203767 w 1576655"/>
              <a:gd name="connsiteY38" fmla="*/ 16463 h 1220230"/>
              <a:gd name="connsiteX39" fmla="*/ 1134319 w 1576655"/>
              <a:gd name="connsiteY39" fmla="*/ 4888 h 1220230"/>
              <a:gd name="connsiteX40" fmla="*/ 787078 w 1576655"/>
              <a:gd name="connsiteY40" fmla="*/ 39612 h 1220230"/>
              <a:gd name="connsiteX41" fmla="*/ 752354 w 1576655"/>
              <a:gd name="connsiteY41" fmla="*/ 62762 h 1220230"/>
              <a:gd name="connsiteX42" fmla="*/ 717630 w 1576655"/>
              <a:gd name="connsiteY42" fmla="*/ 97486 h 1220230"/>
              <a:gd name="connsiteX43" fmla="*/ 682906 w 1576655"/>
              <a:gd name="connsiteY43" fmla="*/ 143785 h 122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76655" h="1220230">
                <a:moveTo>
                  <a:pt x="902825" y="166934"/>
                </a:moveTo>
                <a:cubicBezTo>
                  <a:pt x="868101" y="163076"/>
                  <a:pt x="833580" y="154507"/>
                  <a:pt x="798653" y="155359"/>
                </a:cubicBezTo>
                <a:cubicBezTo>
                  <a:pt x="612044" y="159911"/>
                  <a:pt x="504563" y="143360"/>
                  <a:pt x="358815" y="201658"/>
                </a:cubicBezTo>
                <a:cubicBezTo>
                  <a:pt x="293641" y="227727"/>
                  <a:pt x="328131" y="220835"/>
                  <a:pt x="266218" y="259531"/>
                </a:cubicBezTo>
                <a:cubicBezTo>
                  <a:pt x="220937" y="287832"/>
                  <a:pt x="223424" y="273973"/>
                  <a:pt x="185195" y="305830"/>
                </a:cubicBezTo>
                <a:cubicBezTo>
                  <a:pt x="151775" y="333679"/>
                  <a:pt x="150083" y="341136"/>
                  <a:pt x="127321" y="375278"/>
                </a:cubicBezTo>
                <a:cubicBezTo>
                  <a:pt x="91187" y="483687"/>
                  <a:pt x="150381" y="323350"/>
                  <a:pt x="81023" y="444726"/>
                </a:cubicBezTo>
                <a:cubicBezTo>
                  <a:pt x="73130" y="458538"/>
                  <a:pt x="75714" y="476403"/>
                  <a:pt x="69448" y="491025"/>
                </a:cubicBezTo>
                <a:cubicBezTo>
                  <a:pt x="29942" y="583207"/>
                  <a:pt x="59109" y="471062"/>
                  <a:pt x="34724" y="560473"/>
                </a:cubicBezTo>
                <a:cubicBezTo>
                  <a:pt x="26353" y="591168"/>
                  <a:pt x="19291" y="622205"/>
                  <a:pt x="11575" y="653071"/>
                </a:cubicBezTo>
                <a:lnTo>
                  <a:pt x="0" y="699369"/>
                </a:lnTo>
                <a:cubicBezTo>
                  <a:pt x="3858" y="784250"/>
                  <a:pt x="5298" y="869276"/>
                  <a:pt x="11575" y="954012"/>
                </a:cubicBezTo>
                <a:cubicBezTo>
                  <a:pt x="13028" y="973632"/>
                  <a:pt x="15159" y="993908"/>
                  <a:pt x="23149" y="1011886"/>
                </a:cubicBezTo>
                <a:cubicBezTo>
                  <a:pt x="30984" y="1029515"/>
                  <a:pt x="46660" y="1042487"/>
                  <a:pt x="57873" y="1058185"/>
                </a:cubicBezTo>
                <a:cubicBezTo>
                  <a:pt x="80802" y="1090286"/>
                  <a:pt x="114444" y="1153351"/>
                  <a:pt x="150471" y="1162357"/>
                </a:cubicBezTo>
                <a:cubicBezTo>
                  <a:pt x="186963" y="1171480"/>
                  <a:pt x="198278" y="1173050"/>
                  <a:pt x="231494" y="1185506"/>
                </a:cubicBezTo>
                <a:cubicBezTo>
                  <a:pt x="250948" y="1192801"/>
                  <a:pt x="269322" y="1203188"/>
                  <a:pt x="289367" y="1208655"/>
                </a:cubicBezTo>
                <a:cubicBezTo>
                  <a:pt x="312009" y="1214830"/>
                  <a:pt x="335666" y="1216372"/>
                  <a:pt x="358815" y="1220230"/>
                </a:cubicBezTo>
                <a:lnTo>
                  <a:pt x="983848" y="1208655"/>
                </a:lnTo>
                <a:cubicBezTo>
                  <a:pt x="1095788" y="1204985"/>
                  <a:pt x="1035445" y="1198311"/>
                  <a:pt x="1134319" y="1162357"/>
                </a:cubicBezTo>
                <a:cubicBezTo>
                  <a:pt x="1152808" y="1155634"/>
                  <a:pt x="1173349" y="1156435"/>
                  <a:pt x="1192192" y="1150782"/>
                </a:cubicBezTo>
                <a:cubicBezTo>
                  <a:pt x="1244579" y="1135066"/>
                  <a:pt x="1268252" y="1115692"/>
                  <a:pt x="1319514" y="1092909"/>
                </a:cubicBezTo>
                <a:cubicBezTo>
                  <a:pt x="1330663" y="1087954"/>
                  <a:pt x="1342663" y="1085192"/>
                  <a:pt x="1354238" y="1081334"/>
                </a:cubicBezTo>
                <a:cubicBezTo>
                  <a:pt x="1369538" y="1069094"/>
                  <a:pt x="1417212" y="1034447"/>
                  <a:pt x="1435261" y="1011886"/>
                </a:cubicBezTo>
                <a:cubicBezTo>
                  <a:pt x="1443951" y="1001023"/>
                  <a:pt x="1449720" y="988025"/>
                  <a:pt x="1458410" y="977162"/>
                </a:cubicBezTo>
                <a:cubicBezTo>
                  <a:pt x="1524389" y="894686"/>
                  <a:pt x="1433446" y="1026179"/>
                  <a:pt x="1504709" y="919288"/>
                </a:cubicBezTo>
                <a:cubicBezTo>
                  <a:pt x="1512425" y="896139"/>
                  <a:pt x="1521438" y="873382"/>
                  <a:pt x="1527858" y="849840"/>
                </a:cubicBezTo>
                <a:cubicBezTo>
                  <a:pt x="1533034" y="830860"/>
                  <a:pt x="1533212" y="810631"/>
                  <a:pt x="1539433" y="791967"/>
                </a:cubicBezTo>
                <a:cubicBezTo>
                  <a:pt x="1544889" y="775598"/>
                  <a:pt x="1554866" y="761101"/>
                  <a:pt x="1562582" y="745668"/>
                </a:cubicBezTo>
                <a:cubicBezTo>
                  <a:pt x="1582677" y="625103"/>
                  <a:pt x="1579967" y="673568"/>
                  <a:pt x="1562582" y="491025"/>
                </a:cubicBezTo>
                <a:cubicBezTo>
                  <a:pt x="1560717" y="471441"/>
                  <a:pt x="1557229" y="451815"/>
                  <a:pt x="1551008" y="433152"/>
                </a:cubicBezTo>
                <a:cubicBezTo>
                  <a:pt x="1545552" y="416783"/>
                  <a:pt x="1533917" y="403009"/>
                  <a:pt x="1527858" y="386853"/>
                </a:cubicBezTo>
                <a:cubicBezTo>
                  <a:pt x="1522272" y="371958"/>
                  <a:pt x="1521314" y="355646"/>
                  <a:pt x="1516283" y="340554"/>
                </a:cubicBezTo>
                <a:cubicBezTo>
                  <a:pt x="1509713" y="320843"/>
                  <a:pt x="1500429" y="302135"/>
                  <a:pt x="1493134" y="282681"/>
                </a:cubicBezTo>
                <a:cubicBezTo>
                  <a:pt x="1478367" y="243302"/>
                  <a:pt x="1483813" y="242303"/>
                  <a:pt x="1458410" y="201658"/>
                </a:cubicBezTo>
                <a:cubicBezTo>
                  <a:pt x="1448186" y="185299"/>
                  <a:pt x="1433910" y="171718"/>
                  <a:pt x="1423686" y="155359"/>
                </a:cubicBezTo>
                <a:cubicBezTo>
                  <a:pt x="1395412" y="110120"/>
                  <a:pt x="1410655" y="106366"/>
                  <a:pt x="1365813" y="74336"/>
                </a:cubicBezTo>
                <a:cubicBezTo>
                  <a:pt x="1351772" y="64307"/>
                  <a:pt x="1335534" y="57595"/>
                  <a:pt x="1319514" y="51187"/>
                </a:cubicBezTo>
                <a:cubicBezTo>
                  <a:pt x="1289990" y="39377"/>
                  <a:pt x="1237873" y="23284"/>
                  <a:pt x="1203767" y="16463"/>
                </a:cubicBezTo>
                <a:cubicBezTo>
                  <a:pt x="1180754" y="11860"/>
                  <a:pt x="1157468" y="8746"/>
                  <a:pt x="1134319" y="4888"/>
                </a:cubicBezTo>
                <a:cubicBezTo>
                  <a:pt x="922268" y="13044"/>
                  <a:pt x="904925" y="-27730"/>
                  <a:pt x="787078" y="39612"/>
                </a:cubicBezTo>
                <a:cubicBezTo>
                  <a:pt x="775000" y="46514"/>
                  <a:pt x="763041" y="53856"/>
                  <a:pt x="752354" y="62762"/>
                </a:cubicBezTo>
                <a:cubicBezTo>
                  <a:pt x="739779" y="73241"/>
                  <a:pt x="730205" y="87007"/>
                  <a:pt x="717630" y="97486"/>
                </a:cubicBezTo>
                <a:cubicBezTo>
                  <a:pt x="676485" y="131773"/>
                  <a:pt x="682906" y="102920"/>
                  <a:pt x="682906" y="14378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67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50625" y="-10888"/>
            <a:ext cx="7716401" cy="422365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3E8AB0-AEB3-9E49-9782-5A9B37085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87" y="4364492"/>
            <a:ext cx="3114675" cy="65722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90EFCB6-7B3A-974C-B457-032795A8721A}"/>
              </a:ext>
            </a:extLst>
          </p:cNvPr>
          <p:cNvSpPr/>
          <p:nvPr/>
        </p:nvSpPr>
        <p:spPr>
          <a:xfrm rot="10800000">
            <a:off x="8401176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72A2A98-4B7A-C841-82AA-ECC7D1730965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9D201E2-2837-E144-83D6-DFA0C970C457}"/>
              </a:ext>
            </a:extLst>
          </p:cNvPr>
          <p:cNvSpPr/>
          <p:nvPr/>
        </p:nvSpPr>
        <p:spPr>
          <a:xfrm rot="10800000">
            <a:off x="0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4284F80-D032-804D-B0E4-48B0E4F11B4C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DFEC8EB-BEC3-7A44-8EA1-282AF67774A0}"/>
              </a:ext>
            </a:extLst>
          </p:cNvPr>
          <p:cNvSpPr/>
          <p:nvPr/>
        </p:nvSpPr>
        <p:spPr>
          <a:xfrm rot="10800000">
            <a:off x="8401175" y="-10886"/>
            <a:ext cx="77288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067745A-7926-F745-95B6-C9E0914D3E3E}"/>
              </a:ext>
            </a:extLst>
          </p:cNvPr>
          <p:cNvSpPr/>
          <p:nvPr/>
        </p:nvSpPr>
        <p:spPr>
          <a:xfrm rot="10800000">
            <a:off x="-6433" y="-2"/>
            <a:ext cx="809383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045736E-47B9-F542-A4CA-6826D3DCA65D}"/>
              </a:ext>
            </a:extLst>
          </p:cNvPr>
          <p:cNvSpPr txBox="1"/>
          <p:nvPr/>
        </p:nvSpPr>
        <p:spPr>
          <a:xfrm>
            <a:off x="750624" y="513864"/>
            <a:ext cx="83871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INZICHT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Risico: </a:t>
            </a:r>
            <a:r>
              <a:rPr lang="nl-NL" sz="1600" dirty="0">
                <a:solidFill>
                  <a:schemeClr val="bg1"/>
                </a:solidFill>
              </a:rPr>
              <a:t>veiligheid niet snel in het geding, maar als we iets missen is het erg =&gt; grizzly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Geld</a:t>
            </a:r>
            <a:r>
              <a:rPr lang="nl-NL" sz="1600" dirty="0">
                <a:solidFill>
                  <a:schemeClr val="bg1"/>
                </a:solidFill>
              </a:rPr>
              <a:t>: kans dat sommige partners geen bekostiging krijgen, tijd voor andere dingen =&gt; wasbeer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Mandaat</a:t>
            </a:r>
            <a:r>
              <a:rPr lang="nl-NL" sz="1600" dirty="0">
                <a:solidFill>
                  <a:schemeClr val="bg1"/>
                </a:solidFill>
              </a:rPr>
              <a:t>: grote kans dat mandaat nu nog niet </a:t>
            </a:r>
            <a:r>
              <a:rPr lang="nl-NL" sz="1600" dirty="0" err="1">
                <a:solidFill>
                  <a:schemeClr val="bg1"/>
                </a:solidFill>
              </a:rPr>
              <a:t>matcht</a:t>
            </a:r>
            <a:r>
              <a:rPr lang="nl-NL" sz="1600" dirty="0">
                <a:solidFill>
                  <a:schemeClr val="bg1"/>
                </a:solidFill>
              </a:rPr>
              <a:t>, maar eenvoudige aan te passen =&gt; wasbeer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Vertrouwen</a:t>
            </a:r>
            <a:r>
              <a:rPr lang="nl-NL" sz="1600" dirty="0">
                <a:solidFill>
                  <a:schemeClr val="bg1"/>
                </a:solidFill>
              </a:rPr>
              <a:t>: groot gebrek aan vertrouwen, ondermijnt oplossing =&gt; bruine beer</a:t>
            </a:r>
          </a:p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b="1" dirty="0">
                <a:solidFill>
                  <a:schemeClr val="bg1"/>
                </a:solidFill>
              </a:rPr>
              <a:t>OVERZICHT (</a:t>
            </a:r>
            <a:r>
              <a:rPr lang="nl-NL" sz="1600" b="1" dirty="0" err="1">
                <a:solidFill>
                  <a:schemeClr val="bg1"/>
                </a:solidFill>
              </a:rPr>
              <a:t>lleen</a:t>
            </a:r>
            <a:r>
              <a:rPr lang="nl-NL" sz="1600" b="1" dirty="0">
                <a:solidFill>
                  <a:schemeClr val="bg1"/>
                </a:solidFill>
              </a:rPr>
              <a:t> gevaarlijke beren)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Risico</a:t>
            </a:r>
            <a:r>
              <a:rPr lang="nl-NL" sz="1600" dirty="0">
                <a:solidFill>
                  <a:schemeClr val="bg1"/>
                </a:solidFill>
              </a:rPr>
              <a:t> is issue dat op weg van professionals onderling ligt: samen bepalen welke info cruciaal is.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Vertrouwen</a:t>
            </a:r>
            <a:r>
              <a:rPr lang="nl-NL" sz="1600" dirty="0">
                <a:solidFill>
                  <a:schemeClr val="bg1"/>
                </a:solidFill>
              </a:rPr>
              <a:t> is issue tussen afdelingen/organisaties</a:t>
            </a:r>
          </a:p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b="1" dirty="0">
                <a:solidFill>
                  <a:schemeClr val="bg1"/>
                </a:solidFill>
              </a:rPr>
              <a:t>UITZICHT</a:t>
            </a:r>
          </a:p>
          <a:p>
            <a:r>
              <a:rPr lang="nl-NL" sz="1600" dirty="0">
                <a:solidFill>
                  <a:schemeClr val="bg1"/>
                </a:solidFill>
              </a:rPr>
              <a:t>1. Samen heel goed nadenken over welke info cruciaal is en welke minder.</a:t>
            </a:r>
          </a:p>
          <a:p>
            <a:r>
              <a:rPr lang="nl-NL" sz="1600" dirty="0">
                <a:solidFill>
                  <a:schemeClr val="bg1"/>
                </a:solidFill>
              </a:rPr>
              <a:t>2. Samen bepalen welke schakel in keten beste kan bijhouden en wie bij welk</a:t>
            </a:r>
          </a:p>
          <a:p>
            <a:r>
              <a:rPr lang="nl-NL" sz="1600" dirty="0">
                <a:solidFill>
                  <a:schemeClr val="bg1"/>
                </a:solidFill>
              </a:rPr>
              <a:t>overdrachtsmoment in charge is. </a:t>
            </a:r>
          </a:p>
          <a:p>
            <a:r>
              <a:rPr lang="nl-NL" sz="1600" dirty="0">
                <a:solidFill>
                  <a:schemeClr val="bg1"/>
                </a:solidFill>
              </a:rPr>
              <a:t>3. Dialoog starten over vertrouwen tussen bepaalde afdelingen/partijen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C0B613F-0A45-B342-8480-40D14FE335FC}"/>
              </a:ext>
            </a:extLst>
          </p:cNvPr>
          <p:cNvSpPr txBox="1"/>
          <p:nvPr/>
        </p:nvSpPr>
        <p:spPr>
          <a:xfrm>
            <a:off x="1843624" y="-6"/>
            <a:ext cx="568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Stel dat we alleen cruciale info overdragen en dit door de </a:t>
            </a: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belangrijkste schakel/afdeling laten doen.……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45971BF-C484-CD4D-A211-ABF82A3A8382}"/>
              </a:ext>
            </a:extLst>
          </p:cNvPr>
          <p:cNvSpPr txBox="1"/>
          <p:nvPr/>
        </p:nvSpPr>
        <p:spPr>
          <a:xfrm>
            <a:off x="497258" y="4663135"/>
            <a:ext cx="178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009193"/>
                </a:solidFill>
              </a:rPr>
              <a:t>EEN VOORBEELD</a:t>
            </a:r>
            <a:endParaRPr lang="nl-NL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82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FE992D99-8B5B-8B4E-8559-CD117C586F3B}"/>
              </a:ext>
            </a:extLst>
          </p:cNvPr>
          <p:cNvSpPr/>
          <p:nvPr/>
        </p:nvSpPr>
        <p:spPr>
          <a:xfrm>
            <a:off x="0" y="-3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i="1" dirty="0">
              <a:solidFill>
                <a:schemeClr val="bg1"/>
              </a:solidFill>
            </a:endParaRP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8317ABA0-8DA8-204E-A701-29CA1C20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0" name="Rechthoek 18">
            <a:extLst>
              <a:ext uri="{FF2B5EF4-FFF2-40B4-BE49-F238E27FC236}">
                <a16:creationId xmlns:a16="http://schemas.microsoft.com/office/drawing/2014/main" id="{9B95AC87-102C-CC4C-92EC-4C442D1E739C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5BDD231D-698B-D646-87DF-34BCFC661FAA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6C642CA6-9EEB-324B-8B49-E06A1E20177F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8" name="Rechthoek 18">
            <a:extLst>
              <a:ext uri="{FF2B5EF4-FFF2-40B4-BE49-F238E27FC236}">
                <a16:creationId xmlns:a16="http://schemas.microsoft.com/office/drawing/2014/main" id="{70379E9F-3ABC-2445-81F0-6CF34F7591DC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4337F40-CCC2-ED4A-95FE-750E0BD80DEA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20" name="Rechthoek 18">
            <a:extLst>
              <a:ext uri="{FF2B5EF4-FFF2-40B4-BE49-F238E27FC236}">
                <a16:creationId xmlns:a16="http://schemas.microsoft.com/office/drawing/2014/main" id="{84FEA051-EB4B-F94D-8FBA-8E229E784CC4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EBDBD"/>
                </a:solidFill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F75CE1-A78D-2C4B-9AA1-0FE0429F5C8C}"/>
              </a:ext>
            </a:extLst>
          </p:cNvPr>
          <p:cNvSpPr txBox="1"/>
          <p:nvPr/>
        </p:nvSpPr>
        <p:spPr>
          <a:xfrm>
            <a:off x="1299994" y="854363"/>
            <a:ext cx="49330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WAT VALT ONS OP?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Waar staan we nu als het gaat om ontregelen??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Welke obstakels/beren zien we nog?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Op wiens weg staan die?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Wat kunnen we al oppakken en wat nog niet?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Welke knoop blijft er nog over?</a:t>
            </a:r>
          </a:p>
        </p:txBody>
      </p:sp>
    </p:spTree>
    <p:extLst>
      <p:ext uri="{BB962C8B-B14F-4D97-AF65-F5344CB8AC3E}">
        <p14:creationId xmlns:p14="http://schemas.microsoft.com/office/powerpoint/2010/main" val="4054420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685801" y="0"/>
            <a:ext cx="7744381" cy="422365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90EFCB6-7B3A-974C-B457-032795A8721A}"/>
              </a:ext>
            </a:extLst>
          </p:cNvPr>
          <p:cNvSpPr/>
          <p:nvPr/>
        </p:nvSpPr>
        <p:spPr>
          <a:xfrm rot="10800000">
            <a:off x="8401176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72A2A98-4B7A-C841-82AA-ECC7D1730965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9D201E2-2837-E144-83D6-DFA0C970C457}"/>
              </a:ext>
            </a:extLst>
          </p:cNvPr>
          <p:cNvSpPr/>
          <p:nvPr/>
        </p:nvSpPr>
        <p:spPr>
          <a:xfrm rot="10800000">
            <a:off x="0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4284F80-D032-804D-B0E4-48B0E4F11B4C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DFEC8EB-BEC3-7A44-8EA1-282AF67774A0}"/>
              </a:ext>
            </a:extLst>
          </p:cNvPr>
          <p:cNvSpPr/>
          <p:nvPr/>
        </p:nvSpPr>
        <p:spPr>
          <a:xfrm rot="10800000">
            <a:off x="8400117" y="-10886"/>
            <a:ext cx="77288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067745A-7926-F745-95B6-C9E0914D3E3E}"/>
              </a:ext>
            </a:extLst>
          </p:cNvPr>
          <p:cNvSpPr/>
          <p:nvPr/>
        </p:nvSpPr>
        <p:spPr>
          <a:xfrm rot="10800000">
            <a:off x="-6433" y="-2"/>
            <a:ext cx="809383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AA5B753-AA11-1044-954A-0EACB1559DC1}"/>
              </a:ext>
            </a:extLst>
          </p:cNvPr>
          <p:cNvSpPr/>
          <p:nvPr/>
        </p:nvSpPr>
        <p:spPr>
          <a:xfrm>
            <a:off x="1056365" y="1163991"/>
            <a:ext cx="3197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ONTKNOPEN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Specialisten en managers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Focus op grootste knoop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Doorbraken realiseren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104480D-723A-6E4B-A3F2-3C06CF354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2" t="40556" r="25311" b="30717"/>
          <a:stretch/>
        </p:blipFill>
        <p:spPr>
          <a:xfrm>
            <a:off x="4571999" y="1124467"/>
            <a:ext cx="3808071" cy="1833375"/>
          </a:xfrm>
          <a:prstGeom prst="rect">
            <a:avLst/>
          </a:prstGeom>
        </p:spPr>
      </p:pic>
      <p:pic>
        <p:nvPicPr>
          <p:cNvPr id="13" name="Afbeelding 5">
            <a:extLst>
              <a:ext uri="{FF2B5EF4-FFF2-40B4-BE49-F238E27FC236}">
                <a16:creationId xmlns:a16="http://schemas.microsoft.com/office/drawing/2014/main" id="{09052A89-7CC2-4B47-BA84-8AA5A3D1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928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585C6F59-809F-6C4A-9A29-7A6AA6C325CD}"/>
              </a:ext>
            </a:extLst>
          </p:cNvPr>
          <p:cNvSpPr/>
          <p:nvPr/>
        </p:nvSpPr>
        <p:spPr>
          <a:xfrm rot="10800000">
            <a:off x="8334617" y="0"/>
            <a:ext cx="809383" cy="4234543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71349E4-58F6-944D-A2DC-F9D6A40AFAD1}"/>
              </a:ext>
            </a:extLst>
          </p:cNvPr>
          <p:cNvSpPr/>
          <p:nvPr/>
        </p:nvSpPr>
        <p:spPr>
          <a:xfrm rot="10800000">
            <a:off x="0" y="0"/>
            <a:ext cx="809383" cy="4234543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772890" y="-1"/>
            <a:ext cx="7561727" cy="4223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tx1"/>
                </a:solidFill>
              </a:rPr>
              <a:t>HUISWERK: verder ontregelen!</a:t>
            </a:r>
          </a:p>
          <a:p>
            <a:endParaRPr lang="nl-NL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Met rekstrategieën de organisatie in: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Welke rek hanteren we al?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Welke andere rekstrategieën zijn er nog meer mogelijk?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Wat weerhoudt ons ervan om die rek op te zoeken (beren op de weg)?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Per beer op berenjacht: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Inzicht: wat voor beer is het?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Overzicht: waar en wanneer komen we de beer tegen? 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Uitzicht: hoe kunnen we deze specifieke beer verjagen?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Vervolg: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Verjaagstrategie uitwerken voor beren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Draagvlak verkrijgen voor ontknoopsessie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Deelnemers en planning ontknoopsessie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Inzet ontregelcoach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endParaRPr lang="nl-NL" sz="1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DC8854-A409-F24C-A71C-7CAB4F7037E1}"/>
              </a:ext>
            </a:extLst>
          </p:cNvPr>
          <p:cNvSpPr/>
          <p:nvPr/>
        </p:nvSpPr>
        <p:spPr>
          <a:xfrm rot="10800000">
            <a:off x="8334617" y="378148"/>
            <a:ext cx="377557" cy="347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2DA5632-D34B-A442-94B7-6614149BC7D9}"/>
              </a:ext>
            </a:extLst>
          </p:cNvPr>
          <p:cNvSpPr/>
          <p:nvPr/>
        </p:nvSpPr>
        <p:spPr>
          <a:xfrm rot="10800000">
            <a:off x="395332" y="378148"/>
            <a:ext cx="377557" cy="3478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3A341BE1-141B-1E4F-B152-E6D2E34A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041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0E61ED5-2A38-D34A-B7DC-BC77DC1D0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1" r="-1691" b="46423"/>
          <a:stretch/>
        </p:blipFill>
        <p:spPr>
          <a:xfrm>
            <a:off x="5412710" y="435154"/>
            <a:ext cx="3731290" cy="336423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A7E62E1-7EAF-CB47-AEC6-3BAE0D3C2BE6}"/>
              </a:ext>
            </a:extLst>
          </p:cNvPr>
          <p:cNvSpPr txBox="1"/>
          <p:nvPr/>
        </p:nvSpPr>
        <p:spPr>
          <a:xfrm>
            <a:off x="395330" y="908957"/>
            <a:ext cx="4937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Impossible is </a:t>
            </a:r>
            <a:r>
              <a:rPr lang="nl-NL" sz="1600" dirty="0" err="1"/>
              <a:t>just</a:t>
            </a:r>
            <a:r>
              <a:rPr lang="nl-NL" sz="1600" dirty="0"/>
              <a:t> a word </a:t>
            </a:r>
            <a:r>
              <a:rPr lang="nl-NL" sz="1600" dirty="0" err="1"/>
              <a:t>thrown</a:t>
            </a:r>
            <a:r>
              <a:rPr lang="nl-NL" sz="1600" dirty="0"/>
              <a:t> </a:t>
            </a:r>
            <a:r>
              <a:rPr lang="nl-NL" sz="1600" dirty="0" err="1"/>
              <a:t>around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small men, </a:t>
            </a:r>
          </a:p>
          <a:p>
            <a:r>
              <a:rPr lang="nl-NL" sz="1600" dirty="0" err="1"/>
              <a:t>who</a:t>
            </a:r>
            <a:r>
              <a:rPr lang="nl-NL" sz="1600" dirty="0"/>
              <a:t> </a:t>
            </a:r>
            <a:r>
              <a:rPr lang="nl-NL" sz="1600" dirty="0" err="1"/>
              <a:t>find</a:t>
            </a:r>
            <a:r>
              <a:rPr lang="nl-NL" sz="1600" dirty="0"/>
              <a:t> </a:t>
            </a:r>
            <a:r>
              <a:rPr lang="nl-NL" sz="1600" dirty="0" err="1"/>
              <a:t>it</a:t>
            </a:r>
            <a:r>
              <a:rPr lang="nl-NL" sz="1600" dirty="0"/>
              <a:t> </a:t>
            </a:r>
            <a:r>
              <a:rPr lang="nl-NL" sz="1600" dirty="0" err="1"/>
              <a:t>easier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live in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world</a:t>
            </a:r>
            <a:r>
              <a:rPr lang="nl-NL" sz="1600" dirty="0"/>
              <a:t> </a:t>
            </a:r>
            <a:r>
              <a:rPr lang="nl-NL" sz="1600" dirty="0" err="1"/>
              <a:t>they’ve</a:t>
            </a:r>
            <a:r>
              <a:rPr lang="nl-NL" sz="1600" dirty="0"/>
              <a:t> been </a:t>
            </a:r>
            <a:r>
              <a:rPr lang="nl-NL" sz="1600" dirty="0" err="1"/>
              <a:t>given</a:t>
            </a:r>
            <a:r>
              <a:rPr lang="nl-NL" sz="1600" dirty="0"/>
              <a:t>, </a:t>
            </a:r>
          </a:p>
          <a:p>
            <a:r>
              <a:rPr lang="nl-NL" sz="1600" dirty="0" err="1"/>
              <a:t>than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explore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power </a:t>
            </a:r>
            <a:r>
              <a:rPr lang="nl-NL" sz="1600" dirty="0" err="1"/>
              <a:t>they</a:t>
            </a:r>
            <a:r>
              <a:rPr lang="nl-NL" sz="1600" dirty="0"/>
              <a:t> have </a:t>
            </a:r>
            <a:r>
              <a:rPr lang="nl-NL" sz="1600" dirty="0" err="1"/>
              <a:t>to</a:t>
            </a:r>
            <a:r>
              <a:rPr lang="nl-NL" sz="1600" dirty="0"/>
              <a:t> change it.</a:t>
            </a:r>
          </a:p>
          <a:p>
            <a:endParaRPr lang="nl-NL" sz="1600" dirty="0"/>
          </a:p>
          <a:p>
            <a:r>
              <a:rPr lang="nl-NL" sz="1600" dirty="0"/>
              <a:t>Impossible is </a:t>
            </a:r>
            <a:r>
              <a:rPr lang="nl-NL" sz="1600" dirty="0" err="1"/>
              <a:t>not</a:t>
            </a:r>
            <a:r>
              <a:rPr lang="nl-NL" sz="1600" dirty="0"/>
              <a:t> a </a:t>
            </a:r>
            <a:r>
              <a:rPr lang="nl-NL" sz="1600" dirty="0" err="1"/>
              <a:t>fact</a:t>
            </a:r>
            <a:r>
              <a:rPr lang="nl-NL" sz="1600" dirty="0"/>
              <a:t>, </a:t>
            </a:r>
            <a:r>
              <a:rPr lang="nl-NL" sz="1600" dirty="0" err="1"/>
              <a:t>it’s</a:t>
            </a:r>
            <a:r>
              <a:rPr lang="nl-NL" sz="1600" dirty="0"/>
              <a:t> </a:t>
            </a:r>
            <a:r>
              <a:rPr lang="nl-NL" sz="1600" dirty="0" err="1"/>
              <a:t>an</a:t>
            </a:r>
            <a:r>
              <a:rPr lang="nl-NL" sz="1600" dirty="0"/>
              <a:t> opinion.</a:t>
            </a:r>
          </a:p>
          <a:p>
            <a:r>
              <a:rPr lang="nl-NL" sz="1600" dirty="0"/>
              <a:t>Impossible is </a:t>
            </a:r>
            <a:r>
              <a:rPr lang="nl-NL" sz="1600" dirty="0" err="1"/>
              <a:t>potential</a:t>
            </a:r>
            <a:r>
              <a:rPr lang="nl-NL" sz="1600" dirty="0"/>
              <a:t>.</a:t>
            </a:r>
          </a:p>
          <a:p>
            <a:r>
              <a:rPr lang="nl-NL" sz="1600" dirty="0"/>
              <a:t>Impossible is </a:t>
            </a:r>
            <a:r>
              <a:rPr lang="nl-NL" sz="1600" dirty="0" err="1"/>
              <a:t>temporary</a:t>
            </a:r>
            <a:r>
              <a:rPr lang="nl-NL" sz="1600" dirty="0"/>
              <a:t>.</a:t>
            </a:r>
          </a:p>
          <a:p>
            <a:r>
              <a:rPr lang="nl-NL" sz="1600" dirty="0"/>
              <a:t>Impossible is </a:t>
            </a:r>
            <a:r>
              <a:rPr lang="nl-NL" sz="1600" dirty="0" err="1"/>
              <a:t>nothing</a:t>
            </a:r>
            <a:r>
              <a:rPr lang="nl-NL" sz="1600" dirty="0"/>
              <a:t>.</a:t>
            </a:r>
          </a:p>
          <a:p>
            <a:endParaRPr lang="nl-NL" sz="1600" dirty="0"/>
          </a:p>
          <a:p>
            <a:r>
              <a:rPr lang="nl-NL" sz="1600" b="1" dirty="0"/>
              <a:t>Muhammad Ali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C83DB23A-AC82-784D-8DEE-D5BEF3BD8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8" name="Rechthoek 18">
            <a:extLst>
              <a:ext uri="{FF2B5EF4-FFF2-40B4-BE49-F238E27FC236}">
                <a16:creationId xmlns:a16="http://schemas.microsoft.com/office/drawing/2014/main" id="{341B6D2B-C680-B941-8EE6-56B559DDF043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0" name="Rechthoek 18">
            <a:extLst>
              <a:ext uri="{FF2B5EF4-FFF2-40B4-BE49-F238E27FC236}">
                <a16:creationId xmlns:a16="http://schemas.microsoft.com/office/drawing/2014/main" id="{CCF0FF06-1F55-EC42-B4D9-30C4FFE96BEB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4DE10CD0-B247-A74B-B727-41C82CDDC689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35065881-40AC-CC48-9E97-74C243BF2715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3" name="Rechthoek 18">
            <a:extLst>
              <a:ext uri="{FF2B5EF4-FFF2-40B4-BE49-F238E27FC236}">
                <a16:creationId xmlns:a16="http://schemas.microsoft.com/office/drawing/2014/main" id="{9B36AD5C-4592-6547-BD63-AD28D651FF25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4591DA2C-82E7-524D-A154-EEB1DBC1F207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980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Rechthoek 18">
            <a:extLst>
              <a:ext uri="{FF2B5EF4-FFF2-40B4-BE49-F238E27FC236}">
                <a16:creationId xmlns:a16="http://schemas.microsoft.com/office/drawing/2014/main" id="{0937D385-4C52-F74B-991D-236111502643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8" name="Rechthoek 18">
            <a:extLst>
              <a:ext uri="{FF2B5EF4-FFF2-40B4-BE49-F238E27FC236}">
                <a16:creationId xmlns:a16="http://schemas.microsoft.com/office/drawing/2014/main" id="{17CE5AD0-B12F-CA4B-82BE-B79BA0312051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9" name="Rechthoek 18">
            <a:extLst>
              <a:ext uri="{FF2B5EF4-FFF2-40B4-BE49-F238E27FC236}">
                <a16:creationId xmlns:a16="http://schemas.microsoft.com/office/drawing/2014/main" id="{28F1BB1A-D64C-AF40-B073-EF9B473EFC55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0" name="Rechthoek 18">
            <a:extLst>
              <a:ext uri="{FF2B5EF4-FFF2-40B4-BE49-F238E27FC236}">
                <a16:creationId xmlns:a16="http://schemas.microsoft.com/office/drawing/2014/main" id="{17397085-630A-2E42-B3D1-6FAB688BEA3D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BACC2183-24BC-9A48-B93E-CD1A83219BC9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272D889B-F280-D240-8C0B-0EF33E322ACA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1A0247C0-4E7F-BD45-865E-61390C3DE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80531EF-7035-514E-8CF7-61EDE412D6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67173" y="1107845"/>
            <a:ext cx="2009654" cy="2009654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3E891280-9D81-CB4B-9D40-D402E5B6D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579" y="3522132"/>
            <a:ext cx="22825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“Dat schept een precedent!”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2546A44-F450-1E40-8057-D77E9AD1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27" y="2784545"/>
            <a:ext cx="21387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“Situaties zijn nooit gelijk.”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B8921156-1C68-6547-9C17-4CC11CAD3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60" y="347686"/>
            <a:ext cx="29509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“Gelijke monniken, gelijke kappen.”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171DC1E-1C0C-C041-BD52-82DE37641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5" y="1541815"/>
            <a:ext cx="1835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“De ene medewerker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is de andere niet.”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E16E9F1-6067-474C-995C-34BC89D8B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07" y="2715348"/>
            <a:ext cx="2342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“Daar beginnen we niet aan.”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F24692B5-FC51-394F-BD04-BF7A3A134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65" y="1526483"/>
            <a:ext cx="1947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“Hier kan dat wel,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maar daar niet.” 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26927704-DD1E-5144-BFBB-FA2D7EAED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255" y="452328"/>
            <a:ext cx="2935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“Dat is niet uit te leggen.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Dat lijkt op willekeur.”</a:t>
            </a:r>
          </a:p>
        </p:txBody>
      </p:sp>
      <p:sp>
        <p:nvSpPr>
          <p:cNvPr id="27" name="Tekstvak 16">
            <a:extLst>
              <a:ext uri="{FF2B5EF4-FFF2-40B4-BE49-F238E27FC236}">
                <a16:creationId xmlns:a16="http://schemas.microsoft.com/office/drawing/2014/main" id="{8C835D23-D3D0-404F-8A8C-899160A75BD4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Ongelijkheid</a:t>
            </a:r>
          </a:p>
        </p:txBody>
      </p:sp>
    </p:spTree>
    <p:extLst>
      <p:ext uri="{BB962C8B-B14F-4D97-AF65-F5344CB8AC3E}">
        <p14:creationId xmlns:p14="http://schemas.microsoft.com/office/powerpoint/2010/main" val="307139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4">
            <a:extLst>
              <a:ext uri="{FF2B5EF4-FFF2-40B4-BE49-F238E27FC236}">
                <a16:creationId xmlns:a16="http://schemas.microsoft.com/office/drawing/2014/main" id="{228BC234-E928-A54A-AFCE-A4428A8D91E1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029233" y="488570"/>
            <a:ext cx="38282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“De financiële procedure duurt zo lang,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dat het probleem al is opgelost of geëxplodeerd”.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59924" y="3316078"/>
            <a:ext cx="2812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“Kwalitatieve verantwoording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is niet genoeg”.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5271113" y="3162428"/>
            <a:ext cx="3029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“Het gaat wel om publieke middelen”.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72943" y="2040517"/>
            <a:ext cx="2899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“Maatschappelijke meerwaarde rekenen we niet mee”.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1033025" y="929808"/>
            <a:ext cx="3001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“Zonder verantwoording,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geen bekostiging”.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D5D4DA5A-D349-6D49-80E6-EEFC9BE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21383" y="1451931"/>
            <a:ext cx="1901233" cy="1901233"/>
          </a:xfrm>
          <a:prstGeom prst="rect">
            <a:avLst/>
          </a:prstGeom>
        </p:spPr>
      </p:pic>
      <p:sp>
        <p:nvSpPr>
          <p:cNvPr id="11" name="Tekstvak 16">
            <a:extLst>
              <a:ext uri="{FF2B5EF4-FFF2-40B4-BE49-F238E27FC236}">
                <a16:creationId xmlns:a16="http://schemas.microsoft.com/office/drawing/2014/main" id="{F46AE19C-58D0-9C4A-9DE2-380C61372848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Verantwoording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0827C37D-0FC4-354A-8441-85CE702AE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315598" y="1629468"/>
            <a:ext cx="3283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“Staat het verantwoordingsproces nog wel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in verhouding tot het bedrag?”.</a:t>
            </a:r>
          </a:p>
        </p:txBody>
      </p:sp>
      <p:sp>
        <p:nvSpPr>
          <p:cNvPr id="22" name="Rechthoek 18">
            <a:extLst>
              <a:ext uri="{FF2B5EF4-FFF2-40B4-BE49-F238E27FC236}">
                <a16:creationId xmlns:a16="http://schemas.microsoft.com/office/drawing/2014/main" id="{F4DC45CD-6297-1743-AF92-24D9F558DBD2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3" name="Rechthoek 18">
            <a:extLst>
              <a:ext uri="{FF2B5EF4-FFF2-40B4-BE49-F238E27FC236}">
                <a16:creationId xmlns:a16="http://schemas.microsoft.com/office/drawing/2014/main" id="{2D517892-35D4-4B48-8DD2-8957729A4659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2DA73384-E2C7-E449-8318-FE58FAD91E79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79F3D4D3-C4DD-9E40-94FC-86AE0C468717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17BF160C-5594-7141-A31A-C5C5E70CCE36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FBA2431F-FC19-FE4F-9E4A-1478BB636303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513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4">
            <a:extLst>
              <a:ext uri="{FF2B5EF4-FFF2-40B4-BE49-F238E27FC236}">
                <a16:creationId xmlns:a16="http://schemas.microsoft.com/office/drawing/2014/main" id="{868A6698-0C37-CA46-9DB2-922223F4C2BF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5C57AD-9E87-D04A-ABF6-A227BFCB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01407" y="1282648"/>
            <a:ext cx="2208062" cy="2208062"/>
          </a:xfrm>
          <a:prstGeom prst="rect">
            <a:avLst/>
          </a:prstGeom>
        </p:spPr>
      </p:pic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693379" y="362173"/>
            <a:ext cx="19683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“Wat als het misgaat?!”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382112" y="907607"/>
            <a:ext cx="2375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“We kunnen de risico’s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niet goed inschatten”.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90454" y="1968446"/>
            <a:ext cx="2657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“Er is onvoldoende bestuurlijke moed om het anders te doen”.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218982" y="3229100"/>
            <a:ext cx="2889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“Voor je het weet worden we aansprakelijk gesteld”.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920932" y="2063840"/>
            <a:ext cx="2982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“Wie is er verantwoordelijk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als er iets misgaat”?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791142" y="3256966"/>
            <a:ext cx="23248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“Veiligheid gaat boven alles”.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225366" y="954633"/>
            <a:ext cx="2753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“Barbertje moet hangen: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het is altijd iemands schuld”.</a:t>
            </a:r>
          </a:p>
        </p:txBody>
      </p:sp>
      <p:sp>
        <p:nvSpPr>
          <p:cNvPr id="12" name="Tekstvak 16">
            <a:extLst>
              <a:ext uri="{FF2B5EF4-FFF2-40B4-BE49-F238E27FC236}">
                <a16:creationId xmlns:a16="http://schemas.microsoft.com/office/drawing/2014/main" id="{BC47C888-06EB-F84D-80AB-26CE317B966F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Risico’s en aansprakelijkheid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1A46594C-5E50-8E45-B3A7-11A60BA3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23" name="Rechthoek 18">
            <a:extLst>
              <a:ext uri="{FF2B5EF4-FFF2-40B4-BE49-F238E27FC236}">
                <a16:creationId xmlns:a16="http://schemas.microsoft.com/office/drawing/2014/main" id="{CB85ADAA-81D1-FE42-A46E-39064E73CB52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901C4875-93EA-FC44-BC71-C6FF711DCF29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2E66FC4A-2414-D04B-9E6A-216F46B40FD6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D894AEC8-644C-534A-9428-B0A302382FD1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8F62C3D9-B6C5-2C42-AB54-92A21620EC7C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34" name="Rechthoek 18">
            <a:extLst>
              <a:ext uri="{FF2B5EF4-FFF2-40B4-BE49-F238E27FC236}">
                <a16:creationId xmlns:a16="http://schemas.microsoft.com/office/drawing/2014/main" id="{3F23BF31-FBAA-7147-89D7-69F792289EC9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010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4">
            <a:extLst>
              <a:ext uri="{FF2B5EF4-FFF2-40B4-BE49-F238E27FC236}">
                <a16:creationId xmlns:a16="http://schemas.microsoft.com/office/drawing/2014/main" id="{25C7A9C9-97C2-424D-86DE-0EA3322FF07C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AB3168AF-C870-E74F-8DBE-7B9024D0A0B6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374F8E18-383E-714F-BCD1-591FFE47421A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59697CD5-9011-A44E-A518-507677042A4D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7A9291B1-98E7-054A-80D0-E5D11D5E4A92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" name="Rechthoek 18">
            <a:extLst>
              <a:ext uri="{FF2B5EF4-FFF2-40B4-BE49-F238E27FC236}">
                <a16:creationId xmlns:a16="http://schemas.microsoft.com/office/drawing/2014/main" id="{7179B0DF-0642-FD42-8DBF-5D67B5EED8C8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9" name="Rechthoek 18">
            <a:extLst>
              <a:ext uri="{FF2B5EF4-FFF2-40B4-BE49-F238E27FC236}">
                <a16:creationId xmlns:a16="http://schemas.microsoft.com/office/drawing/2014/main" id="{67BA3DC8-AB66-9B48-9FC5-F50B95CE5213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54C838-6549-3844-90F4-67620B2AF8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92628" y="1413005"/>
            <a:ext cx="1978365" cy="1978365"/>
          </a:xfrm>
          <a:prstGeom prst="rect">
            <a:avLst/>
          </a:prstGeom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159963" y="777446"/>
            <a:ext cx="3132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“Het gaat hier om complexe zaken”.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566993" y="3675268"/>
            <a:ext cx="19870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“Kwaliteit staat voorop!”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4851502" y="632553"/>
            <a:ext cx="3132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“Dat kun je niet aan anderen overlaten”.</a:t>
            </a: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6039437" y="2832658"/>
            <a:ext cx="2268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“Daar moet je een opleiding voor hebben”.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600307" y="2983871"/>
            <a:ext cx="33447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“Straks denken ze dat ze alles kunnen”.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6139106" y="1651417"/>
            <a:ext cx="1890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“Waar hebben wij dan voor geleerd?”</a:t>
            </a: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460897" y="1779384"/>
            <a:ext cx="3132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“Mantelzorgers kunnen nooit de kwaliteit bieden van een professional”.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870328" y="4759273"/>
            <a:ext cx="1513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schemeClr val="bg1"/>
                </a:solidFill>
              </a:rPr>
              <a:t>BEREN OP DE WEG</a:t>
            </a:r>
          </a:p>
        </p:txBody>
      </p:sp>
      <p:sp>
        <p:nvSpPr>
          <p:cNvPr id="13" name="Tekstvak 16">
            <a:extLst>
              <a:ext uri="{FF2B5EF4-FFF2-40B4-BE49-F238E27FC236}">
                <a16:creationId xmlns:a16="http://schemas.microsoft.com/office/drawing/2014/main" id="{164C2C74-6C59-334C-AABF-7FC01B908C38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Kwaliteit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67358CD5-E99E-6B4B-BAE1-587C830CF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94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E57A0C4F-D758-7249-B296-DD7C6C8B3A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2522842" cy="189213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B2F7B76-5F34-7F48-9096-FF27958074CC}"/>
              </a:ext>
            </a:extLst>
          </p:cNvPr>
          <p:cNvSpPr txBox="1"/>
          <p:nvPr/>
        </p:nvSpPr>
        <p:spPr>
          <a:xfrm>
            <a:off x="2964103" y="361290"/>
            <a:ext cx="510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/>
              <a:t>Welke regels zijn er vorige keer genoemd?</a:t>
            </a:r>
          </a:p>
          <a:p>
            <a:pPr algn="ctr"/>
            <a:r>
              <a:rPr lang="nl-NL" sz="1600" dirty="0"/>
              <a:t>Nog aanvullingen/aanscherpingen </a:t>
            </a:r>
            <a:r>
              <a:rPr lang="nl-NL" sz="1600" dirty="0" err="1"/>
              <a:t>obv</a:t>
            </a:r>
            <a:r>
              <a:rPr lang="nl-NL" sz="1600" dirty="0"/>
              <a:t> interne gesprekken?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0EDEC9-9005-6F4F-BA1D-963B6A126C90}"/>
              </a:ext>
            </a:extLst>
          </p:cNvPr>
          <p:cNvSpPr txBox="1"/>
          <p:nvPr/>
        </p:nvSpPr>
        <p:spPr>
          <a:xfrm>
            <a:off x="2964103" y="24228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highlight>
                <a:srgbClr val="FFFF00"/>
              </a:highlight>
            </a:endParaRP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D8BC22B1-FAE2-CE47-AC16-5776168C9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97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4">
            <a:extLst>
              <a:ext uri="{FF2B5EF4-FFF2-40B4-BE49-F238E27FC236}">
                <a16:creationId xmlns:a16="http://schemas.microsoft.com/office/drawing/2014/main" id="{FA972FEF-B1B5-744C-83A0-4184AD5BE578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3FBCA339-1407-CE4C-A2EA-2B523D44F160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66C1693B-972F-E745-8317-4DC64DD88B47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44E9CA2E-9930-F548-9025-A0E354F40114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EAF26912-5BAB-E546-9ABB-606EFDCD858F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" name="Rechthoek 18">
            <a:extLst>
              <a:ext uri="{FF2B5EF4-FFF2-40B4-BE49-F238E27FC236}">
                <a16:creationId xmlns:a16="http://schemas.microsoft.com/office/drawing/2014/main" id="{B2D9A0AA-E2AE-BA4E-AEE6-0E3CF1087CF6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9" name="Rechthoek 18">
            <a:extLst>
              <a:ext uri="{FF2B5EF4-FFF2-40B4-BE49-F238E27FC236}">
                <a16:creationId xmlns:a16="http://schemas.microsoft.com/office/drawing/2014/main" id="{4DCC1085-5114-2B48-AF7B-5A235BD51DC8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8BF851-906F-A442-B979-E77BB5F0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61168" y="1234847"/>
            <a:ext cx="2209482" cy="2209482"/>
          </a:xfrm>
          <a:prstGeom prst="rect">
            <a:avLst/>
          </a:prstGeom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639914" y="1746508"/>
            <a:ext cx="2760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l-NL" sz="1400" i="1" dirty="0">
                <a:solidFill>
                  <a:srgbClr val="FFFFFF"/>
                </a:solidFill>
                <a:latin typeface="+mn-lt"/>
              </a:rPr>
              <a:t>“Als we dat doen, zitten we er tot Sint Juttemis aan vast”.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388877" y="599361"/>
            <a:ext cx="284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“Mensen hebben behoefte aan vertrouwde gezichten”.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056317" y="2728915"/>
            <a:ext cx="2590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“We hebben geen garanties </a:t>
            </a:r>
          </a:p>
          <a:p>
            <a:pPr algn="ctr"/>
            <a:r>
              <a:rPr lang="nl-NL" sz="1400" i="1" dirty="0">
                <a:solidFill>
                  <a:srgbClr val="FFFFFF"/>
                </a:solidFill>
              </a:rPr>
              <a:t>voor de langere termijn”.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3322801" y="3434852"/>
            <a:ext cx="2709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“De start is mooi, maar voor het vervolg is niks geregeld”.</a:t>
            </a: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5593620" y="2695475"/>
            <a:ext cx="2810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“Rust, reinheid en regelmaat zijn belangrijk”.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5480458" y="1753055"/>
            <a:ext cx="3188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“Ik heb vertrouwen in deze mensen, maar niet in hun opvolgers”.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894108" y="518202"/>
            <a:ext cx="3188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“Straks zit er weer een andere bestuurder die het niet ziet zitten”.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870328" y="4759273"/>
            <a:ext cx="1513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schemeClr val="bg1"/>
                </a:solidFill>
              </a:rPr>
              <a:t>BEREN OP DE WEG</a:t>
            </a:r>
          </a:p>
        </p:txBody>
      </p:sp>
      <p:sp>
        <p:nvSpPr>
          <p:cNvPr id="13" name="Tekstvak 16">
            <a:extLst>
              <a:ext uri="{FF2B5EF4-FFF2-40B4-BE49-F238E27FC236}">
                <a16:creationId xmlns:a16="http://schemas.microsoft.com/office/drawing/2014/main" id="{AB70D06E-237C-134E-9E68-A4E818892AEB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Continuïteit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E88D06A7-53E0-7744-AA60-A41D6007C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693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4">
            <a:extLst>
              <a:ext uri="{FF2B5EF4-FFF2-40B4-BE49-F238E27FC236}">
                <a16:creationId xmlns:a16="http://schemas.microsoft.com/office/drawing/2014/main" id="{27ECC8D3-A1D1-544C-946C-F3DEE5749228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1BDB6861-ECE9-2340-ABD1-F6117961C7C5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2321B2C5-0AA5-BC44-AD14-C5FE7543DFF2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E2C3B107-F440-8542-B535-013E3C471D12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D1BD1A66-C188-0A49-8802-51EDD5680977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" name="Rechthoek 18">
            <a:extLst>
              <a:ext uri="{FF2B5EF4-FFF2-40B4-BE49-F238E27FC236}">
                <a16:creationId xmlns:a16="http://schemas.microsoft.com/office/drawing/2014/main" id="{DCAB6F73-9634-3145-8498-4016B6E26E3B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9" name="Rechthoek 18">
            <a:extLst>
              <a:ext uri="{FF2B5EF4-FFF2-40B4-BE49-F238E27FC236}">
                <a16:creationId xmlns:a16="http://schemas.microsoft.com/office/drawing/2014/main" id="{B047AE2F-54D1-D849-8FA5-DF6BAF0A2927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732984" y="411413"/>
            <a:ext cx="1998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“Daar is geen geld voor”.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953992" y="1381573"/>
            <a:ext cx="22131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“Dat geld is al geoormerkt”.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6223349" y="2217495"/>
            <a:ext cx="1853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“Dit past niet binnen de budgetcriteria”.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587049" y="2831047"/>
            <a:ext cx="27516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“Dat dekt niet alle kosten”.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412063" y="1814499"/>
            <a:ext cx="3001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“Dat hoeft geen extra geld te kosten”.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31A185-E544-C04C-9BEF-665595C3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89206" y="1091535"/>
            <a:ext cx="2311217" cy="231121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494F09A-7A4A-B24B-8D17-929DD95A53A3}"/>
              </a:ext>
            </a:extLst>
          </p:cNvPr>
          <p:cNvSpPr/>
          <p:nvPr/>
        </p:nvSpPr>
        <p:spPr>
          <a:xfrm>
            <a:off x="2182759" y="3422748"/>
            <a:ext cx="23112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”Als het geen project is,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is er geen geld voor.” </a:t>
            </a:r>
          </a:p>
        </p:txBody>
      </p:sp>
      <p:sp>
        <p:nvSpPr>
          <p:cNvPr id="14" name="Tekstvak 16">
            <a:extLst>
              <a:ext uri="{FF2B5EF4-FFF2-40B4-BE49-F238E27FC236}">
                <a16:creationId xmlns:a16="http://schemas.microsoft.com/office/drawing/2014/main" id="{527093AD-7965-8948-914A-1E2F9E3610D9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Geld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9B912AA8-26D6-9344-A6F0-BA2023695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86591" y="793688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“Het zijn zzp-</a:t>
            </a:r>
            <a:r>
              <a:rPr lang="nl-NL" sz="1400" i="1" dirty="0" err="1">
                <a:solidFill>
                  <a:schemeClr val="bg1"/>
                </a:solidFill>
              </a:rPr>
              <a:t>ers</a:t>
            </a:r>
            <a:r>
              <a:rPr lang="nl-NL" sz="1400" i="1" dirty="0">
                <a:solidFill>
                  <a:schemeClr val="bg1"/>
                </a:solidFill>
              </a:rPr>
              <a:t> die eraan proberen te verdienen”.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770100" y="3268860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“Zonder bekostiging, geen handeling”.</a:t>
            </a:r>
          </a:p>
        </p:txBody>
      </p:sp>
    </p:spTree>
    <p:extLst>
      <p:ext uri="{BB962C8B-B14F-4D97-AF65-F5344CB8AC3E}">
        <p14:creationId xmlns:p14="http://schemas.microsoft.com/office/powerpoint/2010/main" val="2664278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4">
            <a:extLst>
              <a:ext uri="{FF2B5EF4-FFF2-40B4-BE49-F238E27FC236}">
                <a16:creationId xmlns:a16="http://schemas.microsoft.com/office/drawing/2014/main" id="{47CFDC98-2CFD-7F4A-8179-6B5523C7A8AB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3" name="Rechthoek 18">
            <a:extLst>
              <a:ext uri="{FF2B5EF4-FFF2-40B4-BE49-F238E27FC236}">
                <a16:creationId xmlns:a16="http://schemas.microsoft.com/office/drawing/2014/main" id="{AEAB5B09-7E13-564D-8670-CE5747C2B003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EB30D04D-735A-8242-9F71-D3E05A85A2AE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F76F34BC-1A17-5040-A07B-42CEF9B9D9C2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D28A2A7C-AF19-604B-8250-FA812C55753A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25C1C3DA-EE74-2F41-A657-28692D718531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" name="Rechthoek 18">
            <a:extLst>
              <a:ext uri="{FF2B5EF4-FFF2-40B4-BE49-F238E27FC236}">
                <a16:creationId xmlns:a16="http://schemas.microsoft.com/office/drawing/2014/main" id="{83482123-9C33-7644-9332-AA439029F8ED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436137" y="396661"/>
            <a:ext cx="24507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“Dit is niet het juiste moment”.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507639" y="3260582"/>
            <a:ext cx="28126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“Er staat een deadline voor”.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301104" y="1212541"/>
            <a:ext cx="32028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1400" i="1" dirty="0">
                <a:solidFill>
                  <a:srgbClr val="FFFFFF"/>
                </a:solidFill>
              </a:rPr>
              <a:t>“We moeten eerst meer onderzoek doen”.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6168996" y="2193379"/>
            <a:ext cx="2173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“Van uitstel komt afstel”.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675427" y="2205148"/>
            <a:ext cx="28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“We moeten het momentum pakken”.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1186687" y="1062845"/>
            <a:ext cx="3001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“De planning staat vast”.</a:t>
            </a:r>
          </a:p>
        </p:txBody>
      </p:sp>
      <p:pic>
        <p:nvPicPr>
          <p:cNvPr id="11" name="Picture 27">
            <a:extLst>
              <a:ext uri="{FF2B5EF4-FFF2-40B4-BE49-F238E27FC236}">
                <a16:creationId xmlns:a16="http://schemas.microsoft.com/office/drawing/2014/main" id="{2B00F834-56EE-6246-93B3-B7E70FF36F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6447" y="1358801"/>
            <a:ext cx="1976935" cy="1976935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E550E6E-43CC-6D46-8A1E-B6CF8955E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640" y="3232794"/>
            <a:ext cx="3001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“Er is te weinig urgentie”.</a:t>
            </a:r>
          </a:p>
        </p:txBody>
      </p:sp>
      <p:sp>
        <p:nvSpPr>
          <p:cNvPr id="12" name="Tekstvak 16">
            <a:extLst>
              <a:ext uri="{FF2B5EF4-FFF2-40B4-BE49-F238E27FC236}">
                <a16:creationId xmlns:a16="http://schemas.microsoft.com/office/drawing/2014/main" id="{1CD563E4-D278-4D4C-A558-593A8587C903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Timing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6C9281DF-2C1B-7A45-8F74-D0A72C59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064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4">
            <a:extLst>
              <a:ext uri="{FF2B5EF4-FFF2-40B4-BE49-F238E27FC236}">
                <a16:creationId xmlns:a16="http://schemas.microsoft.com/office/drawing/2014/main" id="{C4FDBF21-62A8-8A42-A56D-DC881ED10230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2" name="Rechthoek 18">
            <a:extLst>
              <a:ext uri="{FF2B5EF4-FFF2-40B4-BE49-F238E27FC236}">
                <a16:creationId xmlns:a16="http://schemas.microsoft.com/office/drawing/2014/main" id="{D23D9BF2-111F-B340-86F4-2A8ED5F2BA55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3" name="Rechthoek 18">
            <a:extLst>
              <a:ext uri="{FF2B5EF4-FFF2-40B4-BE49-F238E27FC236}">
                <a16:creationId xmlns:a16="http://schemas.microsoft.com/office/drawing/2014/main" id="{D1CEBE21-6FFC-1C4B-9007-023E5A4CEB81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647D59C2-AB0B-684E-94CD-719E426D294B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F80E970C-F11A-F543-8361-7C170D84827A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81CC39CA-D7D6-8F43-846D-5A51DD81C4F9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2953C7ED-0AA7-5C4E-AA8B-E5D0FF98F278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440237" y="698454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“Ik zie door de bomen het bos niet meer”.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472112" y="411413"/>
            <a:ext cx="2520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“De keten is totaal versnipperd”.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114982" y="3354307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“Iedereen denkt alleen maar </a:t>
            </a:r>
          </a:p>
          <a:p>
            <a:pPr algn="ctr"/>
            <a:r>
              <a:rPr lang="nl-NL" sz="1400" i="1" dirty="0">
                <a:solidFill>
                  <a:srgbClr val="FFFFFF"/>
                </a:solidFill>
              </a:rPr>
              <a:t>vanuit zijn eigen koker”.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808405" y="1487338"/>
            <a:ext cx="2623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“Alles hangt met alles samen”.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5931327" y="2529602"/>
            <a:ext cx="1853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“Dit is een heel complex dossier”.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526538" y="2571750"/>
            <a:ext cx="27516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“Er is veel territoriumdrift”.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449115" y="1674732"/>
            <a:ext cx="3001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rgbClr val="FFFFFF"/>
                </a:solidFill>
              </a:rPr>
              <a:t>“We missen het totaalplaatje”.</a:t>
            </a:r>
          </a:p>
        </p:txBody>
      </p:sp>
      <p:pic>
        <p:nvPicPr>
          <p:cNvPr id="11" name="Picture 29">
            <a:extLst>
              <a:ext uri="{FF2B5EF4-FFF2-40B4-BE49-F238E27FC236}">
                <a16:creationId xmlns:a16="http://schemas.microsoft.com/office/drawing/2014/main" id="{BD8E1C3A-E46B-D14A-9A80-C81AFA934D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31776" y="1005634"/>
            <a:ext cx="2300457" cy="2300457"/>
          </a:xfrm>
          <a:prstGeom prst="rect">
            <a:avLst/>
          </a:prstGeom>
        </p:spPr>
      </p:pic>
      <p:sp>
        <p:nvSpPr>
          <p:cNvPr id="12" name="Tekstvak 16">
            <a:extLst>
              <a:ext uri="{FF2B5EF4-FFF2-40B4-BE49-F238E27FC236}">
                <a16:creationId xmlns:a16="http://schemas.microsoft.com/office/drawing/2014/main" id="{9F19A0D9-F30D-C247-8F65-357A5DDD57D5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Complexiteit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702E6A06-E9B8-A94A-9AEC-7A368EB6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727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4">
            <a:extLst>
              <a:ext uri="{FF2B5EF4-FFF2-40B4-BE49-F238E27FC236}">
                <a16:creationId xmlns:a16="http://schemas.microsoft.com/office/drawing/2014/main" id="{94155716-FF72-A843-A2DD-2915BB065F03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2" name="Rechthoek 18">
            <a:extLst>
              <a:ext uri="{FF2B5EF4-FFF2-40B4-BE49-F238E27FC236}">
                <a16:creationId xmlns:a16="http://schemas.microsoft.com/office/drawing/2014/main" id="{4775A8DD-7FD1-0747-8161-9D55D5D9947B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3" name="Rechthoek 18">
            <a:extLst>
              <a:ext uri="{FF2B5EF4-FFF2-40B4-BE49-F238E27FC236}">
                <a16:creationId xmlns:a16="http://schemas.microsoft.com/office/drawing/2014/main" id="{ACBCE687-C56B-1341-B5AD-0EBB2E995831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8F2D78E1-3DB0-1C45-A45E-0ED6633EE048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2A367498-0E3E-6F4D-A420-A9BCA0E87754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D89C9281-DBA0-0F46-92F7-22419EF918A0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6DACF311-4CA3-B346-9259-522348535834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087325" y="675018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“Namens wie spreek ik?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Wie is mijn achterban?”.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043280" y="600572"/>
            <a:ext cx="3263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“Uiteindelijk beslist het bestuur daarover”.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987958" y="350972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“Iedereen adviseert alleen maar, maar niemand hakt knopen door”.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6047547" y="1480882"/>
            <a:ext cx="2518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“Van het kastje naar de muur”.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6258303" y="2693711"/>
            <a:ext cx="1853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“Daar ga ik niet over”.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897493" y="2798887"/>
            <a:ext cx="27516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“Als ik dat doe, word ik op m’n vingers getikt”.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366279" y="1722267"/>
            <a:ext cx="3001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“Ik mag daar geen beslissing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over nemen”.</a:t>
            </a:r>
          </a:p>
        </p:txBody>
      </p:sp>
      <p:pic>
        <p:nvPicPr>
          <p:cNvPr id="11" name="Picture 31">
            <a:extLst>
              <a:ext uri="{FF2B5EF4-FFF2-40B4-BE49-F238E27FC236}">
                <a16:creationId xmlns:a16="http://schemas.microsoft.com/office/drawing/2014/main" id="{84A3951B-A32D-0941-8B91-91D1BD5A8C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39437" y="1130456"/>
            <a:ext cx="2065126" cy="2065126"/>
          </a:xfrm>
          <a:prstGeom prst="rect">
            <a:avLst/>
          </a:prstGeom>
        </p:spPr>
      </p:pic>
      <p:sp>
        <p:nvSpPr>
          <p:cNvPr id="12" name="Tekstvak 16">
            <a:extLst>
              <a:ext uri="{FF2B5EF4-FFF2-40B4-BE49-F238E27FC236}">
                <a16:creationId xmlns:a16="http://schemas.microsoft.com/office/drawing/2014/main" id="{3A4E55FF-1823-4B4A-802E-5C46BB0502BA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Mandaat / Zeggenschap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72F6EFF1-AE3D-AA4C-9A87-B11CCEEA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270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hoek 4">
            <a:extLst>
              <a:ext uri="{FF2B5EF4-FFF2-40B4-BE49-F238E27FC236}">
                <a16:creationId xmlns:a16="http://schemas.microsoft.com/office/drawing/2014/main" id="{CA3486F4-E260-254D-83F2-6FDD00A1BCFF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49" name="Rechthoek 18">
            <a:extLst>
              <a:ext uri="{FF2B5EF4-FFF2-40B4-BE49-F238E27FC236}">
                <a16:creationId xmlns:a16="http://schemas.microsoft.com/office/drawing/2014/main" id="{D7047256-B1E6-AE46-9F07-C368B591D2DB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0" name="Rechthoek 18">
            <a:extLst>
              <a:ext uri="{FF2B5EF4-FFF2-40B4-BE49-F238E27FC236}">
                <a16:creationId xmlns:a16="http://schemas.microsoft.com/office/drawing/2014/main" id="{B0D1C4BA-CBC9-594A-8987-8B030DEB32C1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1" name="Rechthoek 18">
            <a:extLst>
              <a:ext uri="{FF2B5EF4-FFF2-40B4-BE49-F238E27FC236}">
                <a16:creationId xmlns:a16="http://schemas.microsoft.com/office/drawing/2014/main" id="{ECE81335-7F20-0E4F-B8A9-15F99CCECD76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2" name="Rechthoek 18">
            <a:extLst>
              <a:ext uri="{FF2B5EF4-FFF2-40B4-BE49-F238E27FC236}">
                <a16:creationId xmlns:a16="http://schemas.microsoft.com/office/drawing/2014/main" id="{2BF0EAED-80FE-2A4D-B565-86AEE501BDD4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3" name="Rechthoek 18">
            <a:extLst>
              <a:ext uri="{FF2B5EF4-FFF2-40B4-BE49-F238E27FC236}">
                <a16:creationId xmlns:a16="http://schemas.microsoft.com/office/drawing/2014/main" id="{024FDB56-732A-6748-AC28-F9F731F987BA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4" name="Rechthoek 18">
            <a:extLst>
              <a:ext uri="{FF2B5EF4-FFF2-40B4-BE49-F238E27FC236}">
                <a16:creationId xmlns:a16="http://schemas.microsoft.com/office/drawing/2014/main" id="{7FCA0086-582C-324C-B39F-E318B3E647FC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985758" y="705982"/>
            <a:ext cx="30749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“Ik krijg m’n gewone werk niet eens af”.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621706" y="3265200"/>
            <a:ext cx="2812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“Ik werk niet ’s avonds of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in het weekend”.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798345" y="1629595"/>
            <a:ext cx="2189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“Wat levert al die extra tijd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en energie mij op?”.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5523231" y="3145190"/>
            <a:ext cx="2413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“Tijd is geld. Wie betaalt het als ik daar tijd aan besteed?”.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833189" y="2105038"/>
            <a:ext cx="24485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“Als ik het zelf doe,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 gaat het sneller.”.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934610" y="1138923"/>
            <a:ext cx="3001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“Daar heb ik geen tijd voor”.</a:t>
            </a:r>
          </a:p>
        </p:txBody>
      </p:sp>
      <p:pic>
        <p:nvPicPr>
          <p:cNvPr id="10" name="Picture 41">
            <a:extLst>
              <a:ext uri="{FF2B5EF4-FFF2-40B4-BE49-F238E27FC236}">
                <a16:creationId xmlns:a16="http://schemas.microsoft.com/office/drawing/2014/main" id="{FD720DCF-87E4-8542-A896-B031719A93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59688" y="1355080"/>
            <a:ext cx="2424623" cy="2424623"/>
          </a:xfrm>
          <a:prstGeom prst="rect">
            <a:avLst/>
          </a:prstGeom>
        </p:spPr>
      </p:pic>
      <p:sp>
        <p:nvSpPr>
          <p:cNvPr id="11" name="Tekstvak 16">
            <a:extLst>
              <a:ext uri="{FF2B5EF4-FFF2-40B4-BE49-F238E27FC236}">
                <a16:creationId xmlns:a16="http://schemas.microsoft.com/office/drawing/2014/main" id="{2C806D1D-DDDE-DD44-A6F4-055FE9A59E92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(Priori)tijd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9823E8C6-C923-044F-B5D3-284A1BB09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478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4">
            <a:extLst>
              <a:ext uri="{FF2B5EF4-FFF2-40B4-BE49-F238E27FC236}">
                <a16:creationId xmlns:a16="http://schemas.microsoft.com/office/drawing/2014/main" id="{E6E77DCA-ABE6-C94E-8132-DC9222E72189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2" name="Rechthoek 18">
            <a:extLst>
              <a:ext uri="{FF2B5EF4-FFF2-40B4-BE49-F238E27FC236}">
                <a16:creationId xmlns:a16="http://schemas.microsoft.com/office/drawing/2014/main" id="{26315264-82D0-364F-A0EB-BA77C576D357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3" name="Rechthoek 18">
            <a:extLst>
              <a:ext uri="{FF2B5EF4-FFF2-40B4-BE49-F238E27FC236}">
                <a16:creationId xmlns:a16="http://schemas.microsoft.com/office/drawing/2014/main" id="{559CE5F0-228F-E948-9E98-AA835BE045F8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C67108BC-0441-754A-8CE6-F4E6DBB4DAC1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F62AF15E-C3C6-944B-8CA3-C982A183A2DE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602B9FAC-06FF-A544-85BA-E811194E94C9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26E22595-8E07-C843-BB0C-8F923B03F1E0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3504030" y="379067"/>
            <a:ext cx="2984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“Dat durft de directeur niet aan”.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5387006" y="3352667"/>
            <a:ext cx="2216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“Dit is zo nieuw,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hier is nog geen regel voor”.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6312867" y="2257481"/>
            <a:ext cx="1727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“We weten niet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wat de risico’s zijn”.</a:t>
            </a: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5866383" y="1111586"/>
            <a:ext cx="2174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“We kunnen niet zomaar in het diepe springen”.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1645567" y="3328577"/>
            <a:ext cx="2106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“We weten niet hoe het zich gaat ontwikkelen”.</a:t>
            </a: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920903" y="935769"/>
            <a:ext cx="3180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“We wachten af tot men ergens anders het wiel uitgevonden heeft”.</a:t>
            </a: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718678" y="2211314"/>
            <a:ext cx="2677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“We hoeven niet voorop te lopen”.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DFDB80-F76E-284B-AE8D-FD583A401E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03609" y="1267613"/>
            <a:ext cx="2287974" cy="2287974"/>
          </a:xfrm>
          <a:prstGeom prst="rect">
            <a:avLst/>
          </a:prstGeom>
        </p:spPr>
      </p:pic>
      <p:sp>
        <p:nvSpPr>
          <p:cNvPr id="13" name="Tekstvak 16">
            <a:extLst>
              <a:ext uri="{FF2B5EF4-FFF2-40B4-BE49-F238E27FC236}">
                <a16:creationId xmlns:a16="http://schemas.microsoft.com/office/drawing/2014/main" id="{E5052A75-5830-5D47-ADD9-05F93A84F264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Onbekendheid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9C0D9245-23CA-E24A-A489-D0CF2741E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66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4">
            <a:extLst>
              <a:ext uri="{FF2B5EF4-FFF2-40B4-BE49-F238E27FC236}">
                <a16:creationId xmlns:a16="http://schemas.microsoft.com/office/drawing/2014/main" id="{1778DE7D-54C0-134F-A6DE-64ED2D3C7791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3" name="Rechthoek 18">
            <a:extLst>
              <a:ext uri="{FF2B5EF4-FFF2-40B4-BE49-F238E27FC236}">
                <a16:creationId xmlns:a16="http://schemas.microsoft.com/office/drawing/2014/main" id="{EE9EED5B-AF33-D145-8DC0-A93EC9C26474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4B534856-8B00-B442-80ED-0B9D4C23F811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30752354-28B8-FD47-98AC-65E640F46CC4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7A4D3A8C-B742-4249-9105-FD1E80519CE9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1191DAD2-3AB0-AE41-B7C2-6E5733EE0A2B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" name="Rechthoek 18">
            <a:extLst>
              <a:ext uri="{FF2B5EF4-FFF2-40B4-BE49-F238E27FC236}">
                <a16:creationId xmlns:a16="http://schemas.microsoft.com/office/drawing/2014/main" id="{9397B314-ADEC-E74A-8EDC-E87EFA7813A5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22570" y="706663"/>
            <a:ext cx="2376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“Ik wil objectief blijven”.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110521" y="412708"/>
            <a:ext cx="22556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“Ik ben bang voor agressie”.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987958" y="340563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“Als ik met ze ga praten, moet ik ook iets kunnen doen met wat ze aandragen”.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539467" y="1370596"/>
            <a:ext cx="3018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“Ik wil geen verwachtingen scheppen”.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6384881" y="2342765"/>
            <a:ext cx="18538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“De kloof tussen overheid en burgers ga ik niet oplossen”.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631897" y="2746447"/>
            <a:ext cx="27516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“We moeten geen slapende honden wakker maken”.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423427" y="1519961"/>
            <a:ext cx="3001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“Het zijn rupsjes nooit genoeg. Ze willen altijd meer.”.</a:t>
            </a:r>
          </a:p>
        </p:txBody>
      </p:sp>
      <p:pic>
        <p:nvPicPr>
          <p:cNvPr id="12" name="Picture 37">
            <a:extLst>
              <a:ext uri="{FF2B5EF4-FFF2-40B4-BE49-F238E27FC236}">
                <a16:creationId xmlns:a16="http://schemas.microsoft.com/office/drawing/2014/main" id="{BE03BF23-D636-7240-AC60-E6C9B100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42493" y="1415864"/>
            <a:ext cx="1853803" cy="1853803"/>
          </a:xfrm>
          <a:prstGeom prst="rect">
            <a:avLst/>
          </a:prstGeom>
        </p:spPr>
      </p:pic>
      <p:sp>
        <p:nvSpPr>
          <p:cNvPr id="14" name="Tekstvak 16">
            <a:extLst>
              <a:ext uri="{FF2B5EF4-FFF2-40B4-BE49-F238E27FC236}">
                <a16:creationId xmlns:a16="http://schemas.microsoft.com/office/drawing/2014/main" id="{E9E8617C-E8B3-EB4C-9FF7-F84E231BA7A1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Angst voor contact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C43C6F94-CAD0-7442-90BA-FB26A2299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042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4">
            <a:extLst>
              <a:ext uri="{FF2B5EF4-FFF2-40B4-BE49-F238E27FC236}">
                <a16:creationId xmlns:a16="http://schemas.microsoft.com/office/drawing/2014/main" id="{E41B0FC3-CD6B-8B4A-B35D-20637CAF6EB8}"/>
              </a:ext>
            </a:extLst>
          </p:cNvPr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2" name="Rechthoek 18">
            <a:extLst>
              <a:ext uri="{FF2B5EF4-FFF2-40B4-BE49-F238E27FC236}">
                <a16:creationId xmlns:a16="http://schemas.microsoft.com/office/drawing/2014/main" id="{2FAA3BC5-D829-6946-A8C3-62615242DE46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3" name="Rechthoek 18">
            <a:extLst>
              <a:ext uri="{FF2B5EF4-FFF2-40B4-BE49-F238E27FC236}">
                <a16:creationId xmlns:a16="http://schemas.microsoft.com/office/drawing/2014/main" id="{4C62CCCA-2158-8645-A4D2-F3F8CF5B7094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6FEF4987-C82F-F142-AF46-ECC40ECDF691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32C91616-50BC-714E-98E4-B5B78790ABEF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C55EF72C-EC87-1644-BB09-32B37CF17DF3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A30415B8-712E-9C4D-8E06-754F7E345FDE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998834" y="583849"/>
            <a:ext cx="3203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“Er is een geschiedenis van wantrouwen”.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467345" y="3288394"/>
            <a:ext cx="2812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“Ik vertrouw deze mensen wel,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maar hun opvolgers niet”.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410959" y="1434866"/>
            <a:ext cx="26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“In hoeverre kan ik vertrouwen op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mijn gut-feeling?”.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5883111" y="2979510"/>
            <a:ext cx="2173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“Angst is een slechte raadgever”.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511783" y="2184178"/>
            <a:ext cx="2899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“in de rechtszaal heb ik weinig aan vertrouwen”.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1081754" y="1088034"/>
            <a:ext cx="3001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“Vertrouwen moet je verdienen”.</a:t>
            </a:r>
          </a:p>
        </p:txBody>
      </p:sp>
      <p:pic>
        <p:nvPicPr>
          <p:cNvPr id="12" name="Picture 35">
            <a:extLst>
              <a:ext uri="{FF2B5EF4-FFF2-40B4-BE49-F238E27FC236}">
                <a16:creationId xmlns:a16="http://schemas.microsoft.com/office/drawing/2014/main" id="{864F1753-4800-5041-91F1-AC4D112C6D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66852" y="1651023"/>
            <a:ext cx="1810295" cy="1810295"/>
          </a:xfrm>
          <a:prstGeom prst="rect">
            <a:avLst/>
          </a:prstGeom>
        </p:spPr>
      </p:pic>
      <p:sp>
        <p:nvSpPr>
          <p:cNvPr id="11" name="Tekstvak 16">
            <a:extLst>
              <a:ext uri="{FF2B5EF4-FFF2-40B4-BE49-F238E27FC236}">
                <a16:creationId xmlns:a16="http://schemas.microsoft.com/office/drawing/2014/main" id="{1A24E183-445C-954B-B752-025FAB013DAD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Vertrouwen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DCE71D82-FAA4-FB4E-88B4-E239A7545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957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4">
            <a:extLst>
              <a:ext uri="{FF2B5EF4-FFF2-40B4-BE49-F238E27FC236}">
                <a16:creationId xmlns:a16="http://schemas.microsoft.com/office/drawing/2014/main" id="{86F6A212-1CE8-2E47-BA67-31DFA2EA2BE3}"/>
              </a:ext>
            </a:extLst>
          </p:cNvPr>
          <p:cNvSpPr/>
          <p:nvPr/>
        </p:nvSpPr>
        <p:spPr>
          <a:xfrm>
            <a:off x="-5209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4" name="Rechthoek 18">
            <a:extLst>
              <a:ext uri="{FF2B5EF4-FFF2-40B4-BE49-F238E27FC236}">
                <a16:creationId xmlns:a16="http://schemas.microsoft.com/office/drawing/2014/main" id="{229A13EC-CF0D-7F49-87B8-BB206DEC1227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5" name="Rechthoek 18">
            <a:extLst>
              <a:ext uri="{FF2B5EF4-FFF2-40B4-BE49-F238E27FC236}">
                <a16:creationId xmlns:a16="http://schemas.microsoft.com/office/drawing/2014/main" id="{1F68EF71-6078-7540-A3E9-CC82FB12896F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6" name="Rechthoek 18">
            <a:extLst>
              <a:ext uri="{FF2B5EF4-FFF2-40B4-BE49-F238E27FC236}">
                <a16:creationId xmlns:a16="http://schemas.microsoft.com/office/drawing/2014/main" id="{65C5CAA6-157C-BB4F-B51C-A4027872C59D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7" name="Rechthoek 18">
            <a:extLst>
              <a:ext uri="{FF2B5EF4-FFF2-40B4-BE49-F238E27FC236}">
                <a16:creationId xmlns:a16="http://schemas.microsoft.com/office/drawing/2014/main" id="{72B23401-7E08-4A42-AB21-67F95053268E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8" name="Rechthoek 18">
            <a:extLst>
              <a:ext uri="{FF2B5EF4-FFF2-40B4-BE49-F238E27FC236}">
                <a16:creationId xmlns:a16="http://schemas.microsoft.com/office/drawing/2014/main" id="{71DDEFD8-7361-F241-909B-CB86D785331B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9" name="Rechthoek 18">
            <a:extLst>
              <a:ext uri="{FF2B5EF4-FFF2-40B4-BE49-F238E27FC236}">
                <a16:creationId xmlns:a16="http://schemas.microsoft.com/office/drawing/2014/main" id="{87A32577-11AC-7746-B74A-8C9528C4AA94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95D807-7308-ED42-8489-81365773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13929" y="1304958"/>
            <a:ext cx="2116141" cy="2116141"/>
          </a:xfrm>
          <a:prstGeom prst="rect">
            <a:avLst/>
          </a:prstGeom>
        </p:spPr>
      </p:pic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2409263" y="520128"/>
            <a:ext cx="2808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“Mensen denken alleen maar </a:t>
            </a:r>
          </a:p>
          <a:p>
            <a:pPr algn="ctr"/>
            <a:r>
              <a:rPr lang="nl-NL" sz="1400" i="1" dirty="0">
                <a:solidFill>
                  <a:schemeClr val="bg1"/>
                </a:solidFill>
              </a:rPr>
              <a:t>vanuit hun eigen belang”.</a:t>
            </a: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499165" y="3366549"/>
            <a:ext cx="2808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“De voor- en tegenstanders worden het nooit eens”.</a:t>
            </a: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5343397" y="3416905"/>
            <a:ext cx="2615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“Niet iedereen is erbij betrokken”.</a:t>
            </a:r>
          </a:p>
        </p:txBody>
      </p:sp>
      <p:sp>
        <p:nvSpPr>
          <p:cNvPr id="23557" name="Rectangle 14"/>
          <p:cNvSpPr>
            <a:spLocks noChangeArrowheads="1"/>
          </p:cNvSpPr>
          <p:nvPr/>
        </p:nvSpPr>
        <p:spPr bwMode="auto">
          <a:xfrm>
            <a:off x="628918" y="2553573"/>
            <a:ext cx="24056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“Draagvlak kun je niet meten”.</a:t>
            </a:r>
          </a:p>
        </p:txBody>
      </p:sp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525357" y="1525154"/>
            <a:ext cx="3064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“Straks rent er alsnog iemand naar de baas om z’n zin te krijgen”.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753816" y="2112672"/>
            <a:ext cx="2888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“De ene mening weegt zwaarder dan de andere mening”.</a:t>
            </a: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5494051" y="957309"/>
            <a:ext cx="2719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1400" i="1" dirty="0">
                <a:solidFill>
                  <a:schemeClr val="bg1"/>
                </a:solidFill>
              </a:rPr>
              <a:t>“Deze groep is niet representatief”.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870328" y="4759273"/>
            <a:ext cx="1513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schemeClr val="bg1"/>
                </a:solidFill>
              </a:rPr>
              <a:t>BEREN OP DE WEG</a:t>
            </a:r>
          </a:p>
        </p:txBody>
      </p:sp>
      <p:sp>
        <p:nvSpPr>
          <p:cNvPr id="13" name="Tekstvak 16">
            <a:extLst>
              <a:ext uri="{FF2B5EF4-FFF2-40B4-BE49-F238E27FC236}">
                <a16:creationId xmlns:a16="http://schemas.microsoft.com/office/drawing/2014/main" id="{5C026750-354F-6F4B-AC50-0BB627EB6460}"/>
              </a:ext>
            </a:extLst>
          </p:cNvPr>
          <p:cNvSpPr txBox="1"/>
          <p:nvPr/>
        </p:nvSpPr>
        <p:spPr>
          <a:xfrm>
            <a:off x="298223" y="4489755"/>
            <a:ext cx="35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9193"/>
                </a:solidFill>
                <a:ea typeface="Verdana" charset="0"/>
                <a:cs typeface="Verdana" charset="0"/>
              </a:rPr>
              <a:t>Draagvlak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46D6D74E-CCED-EE42-91BF-5D4A74B0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68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E57A0C4F-D758-7249-B296-DD7C6C8B3A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2522842" cy="189213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B2F7B76-5F34-7F48-9096-FF27958074CC}"/>
              </a:ext>
            </a:extLst>
          </p:cNvPr>
          <p:cNvSpPr txBox="1"/>
          <p:nvPr/>
        </p:nvSpPr>
        <p:spPr>
          <a:xfrm>
            <a:off x="3408437" y="361290"/>
            <a:ext cx="421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/>
              <a:t>Met welke regels gaan we vandaag aan de slag?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0EDEC9-9005-6F4F-BA1D-963B6A126C90}"/>
              </a:ext>
            </a:extLst>
          </p:cNvPr>
          <p:cNvSpPr txBox="1"/>
          <p:nvPr/>
        </p:nvSpPr>
        <p:spPr>
          <a:xfrm>
            <a:off x="162046" y="2105025"/>
            <a:ext cx="8738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Invullen op basis van keuze</a:t>
            </a:r>
          </a:p>
          <a:p>
            <a:endParaRPr lang="nl-NL" dirty="0">
              <a:highlight>
                <a:srgbClr val="FFFF00"/>
              </a:highlight>
            </a:endParaRPr>
          </a:p>
          <a:p>
            <a:endParaRPr lang="nl-NL" dirty="0">
              <a:highlight>
                <a:srgbClr val="FFFFFF"/>
              </a:highlight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07D01D-C75B-464D-BC2B-9E40975E2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4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FE992D99-8B5B-8B4E-8559-CD117C586F3B}"/>
              </a:ext>
            </a:extLst>
          </p:cNvPr>
          <p:cNvSpPr/>
          <p:nvPr/>
        </p:nvSpPr>
        <p:spPr>
          <a:xfrm>
            <a:off x="4106" y="-3"/>
            <a:ext cx="9144000" cy="4418412"/>
          </a:xfrm>
          <a:prstGeom prst="rect">
            <a:avLst/>
          </a:prstGeom>
          <a:solidFill>
            <a:srgbClr val="7A467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3E8AB0-AEB3-9E49-9782-5A9B37085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61" y="4486274"/>
            <a:ext cx="3114675" cy="657225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395157FA-300D-9E4E-A6CB-605D10713A02}"/>
              </a:ext>
            </a:extLst>
          </p:cNvPr>
          <p:cNvSpPr/>
          <p:nvPr/>
        </p:nvSpPr>
        <p:spPr>
          <a:xfrm>
            <a:off x="8382203" y="378151"/>
            <a:ext cx="377557" cy="3478237"/>
          </a:xfrm>
          <a:prstGeom prst="rect">
            <a:avLst/>
          </a:prstGeom>
          <a:solidFill>
            <a:srgbClr val="7A467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90EFCB6-7B3A-974C-B457-032795A8721A}"/>
              </a:ext>
            </a:extLst>
          </p:cNvPr>
          <p:cNvSpPr/>
          <p:nvPr/>
        </p:nvSpPr>
        <p:spPr>
          <a:xfrm rot="10800000">
            <a:off x="-1" y="-1"/>
            <a:ext cx="772885" cy="44184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208AC4B-438A-714E-B293-B213A0203AD6}"/>
              </a:ext>
            </a:extLst>
          </p:cNvPr>
          <p:cNvSpPr/>
          <p:nvPr/>
        </p:nvSpPr>
        <p:spPr>
          <a:xfrm rot="10800000">
            <a:off x="8367008" y="-1"/>
            <a:ext cx="772885" cy="44184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3C35AA9-53E4-2E4B-95B6-21961167ACA5}"/>
              </a:ext>
            </a:extLst>
          </p:cNvPr>
          <p:cNvSpPr/>
          <p:nvPr/>
        </p:nvSpPr>
        <p:spPr>
          <a:xfrm>
            <a:off x="410523" y="396592"/>
            <a:ext cx="377557" cy="3693319"/>
          </a:xfrm>
          <a:prstGeom prst="rect">
            <a:avLst/>
          </a:prstGeom>
          <a:solidFill>
            <a:srgbClr val="7A467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F5C98A1-DFE7-234A-BD45-54A4B94BCD3F}"/>
              </a:ext>
            </a:extLst>
          </p:cNvPr>
          <p:cNvSpPr/>
          <p:nvPr/>
        </p:nvSpPr>
        <p:spPr>
          <a:xfrm>
            <a:off x="8362903" y="378151"/>
            <a:ext cx="377557" cy="3693319"/>
          </a:xfrm>
          <a:prstGeom prst="rect">
            <a:avLst/>
          </a:prstGeom>
          <a:solidFill>
            <a:srgbClr val="7A467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C9DCD5F-11DA-DE49-95C1-09BD0897797F}"/>
              </a:ext>
            </a:extLst>
          </p:cNvPr>
          <p:cNvSpPr txBox="1"/>
          <p:nvPr/>
        </p:nvSpPr>
        <p:spPr>
          <a:xfrm>
            <a:off x="1843624" y="-6"/>
            <a:ext cx="5433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Stel dat we het </a:t>
            </a:r>
            <a:r>
              <a:rPr lang="nl-NL" b="1" dirty="0" err="1">
                <a:solidFill>
                  <a:schemeClr val="bg1"/>
                </a:solidFill>
              </a:rPr>
              <a:t>OMAHAplan</a:t>
            </a:r>
            <a:r>
              <a:rPr lang="nl-NL" b="1" dirty="0">
                <a:solidFill>
                  <a:schemeClr val="bg1"/>
                </a:solidFill>
              </a:rPr>
              <a:t> minder vaak bijhouden, </a:t>
            </a:r>
          </a:p>
          <a:p>
            <a:r>
              <a:rPr lang="nl-NL" b="1" dirty="0">
                <a:solidFill>
                  <a:schemeClr val="bg1"/>
                </a:solidFill>
              </a:rPr>
              <a:t>of niet helemaal compleet, of alleen als het nodig is……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4FF4F03-3112-534D-BFFE-8635948C4802}"/>
              </a:ext>
            </a:extLst>
          </p:cNvPr>
          <p:cNvSpPr txBox="1"/>
          <p:nvPr/>
        </p:nvSpPr>
        <p:spPr>
          <a:xfrm>
            <a:off x="1049077" y="632757"/>
            <a:ext cx="69143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INZICHT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Kwaliteit: </a:t>
            </a:r>
            <a:r>
              <a:rPr lang="nl-NL" sz="1600" dirty="0">
                <a:solidFill>
                  <a:schemeClr val="bg1"/>
                </a:solidFill>
              </a:rPr>
              <a:t>kwaliteit gaat niet echt achteruit =&gt; Speelgoedbeer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Geld</a:t>
            </a:r>
            <a:r>
              <a:rPr lang="nl-NL" sz="1600" dirty="0">
                <a:solidFill>
                  <a:schemeClr val="bg1"/>
                </a:solidFill>
              </a:rPr>
              <a:t>: kans is groot dat we geen bekostiging krijgen =&gt; bruine beer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Onbekendheid</a:t>
            </a:r>
            <a:r>
              <a:rPr lang="nl-NL" sz="1600" dirty="0">
                <a:solidFill>
                  <a:schemeClr val="bg1"/>
                </a:solidFill>
              </a:rPr>
              <a:t>: grote kans dat we iets onnodigs doen =&gt; wasbeer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Vertrouwen</a:t>
            </a:r>
            <a:r>
              <a:rPr lang="nl-NL" sz="1600" dirty="0">
                <a:solidFill>
                  <a:schemeClr val="bg1"/>
                </a:solidFill>
              </a:rPr>
              <a:t>: dagelijks gebrek aan vertrouwen, ondermijnt positie =&gt; bruine beer</a:t>
            </a:r>
          </a:p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b="1" dirty="0">
                <a:solidFill>
                  <a:schemeClr val="bg1"/>
                </a:solidFill>
              </a:rPr>
              <a:t>OVERZICHT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Geld</a:t>
            </a:r>
            <a:r>
              <a:rPr lang="nl-NL" sz="1600" dirty="0">
                <a:solidFill>
                  <a:schemeClr val="bg1"/>
                </a:solidFill>
              </a:rPr>
              <a:t> is issue dat op weg van directie met zorgverzekeraars ligt.</a:t>
            </a:r>
          </a:p>
          <a:p>
            <a:r>
              <a:rPr lang="nl-NL" sz="1600" b="1" dirty="0">
                <a:solidFill>
                  <a:schemeClr val="bg1"/>
                </a:solidFill>
              </a:rPr>
              <a:t>Vertrouwen</a:t>
            </a:r>
            <a:r>
              <a:rPr lang="nl-NL" sz="1600" dirty="0">
                <a:solidFill>
                  <a:schemeClr val="bg1"/>
                </a:solidFill>
              </a:rPr>
              <a:t> is issue tussen wijkverpleegkundigen en management/kantoor</a:t>
            </a:r>
          </a:p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b="1" dirty="0">
                <a:solidFill>
                  <a:schemeClr val="bg1"/>
                </a:solidFill>
              </a:rPr>
              <a:t>UITZICHT</a:t>
            </a:r>
          </a:p>
          <a:p>
            <a:r>
              <a:rPr lang="nl-NL" sz="1600" dirty="0">
                <a:solidFill>
                  <a:schemeClr val="bg1"/>
                </a:solidFill>
              </a:rPr>
              <a:t>1. Totdat vereisten duidelijk zijn houden we niets bij.</a:t>
            </a:r>
          </a:p>
          <a:p>
            <a:r>
              <a:rPr lang="nl-NL" sz="1600" dirty="0">
                <a:solidFill>
                  <a:schemeClr val="bg1"/>
                </a:solidFill>
              </a:rPr>
              <a:t>2. Onderhandeling met zorgverzekeraar oppakken over </a:t>
            </a:r>
            <a:r>
              <a:rPr lang="nl-NL" sz="1600" dirty="0" err="1">
                <a:solidFill>
                  <a:schemeClr val="bg1"/>
                </a:solidFill>
              </a:rPr>
              <a:t>OMAHAplan</a:t>
            </a:r>
            <a:r>
              <a:rPr lang="nl-NL" sz="1600" dirty="0">
                <a:solidFill>
                  <a:schemeClr val="bg1"/>
                </a:solidFill>
              </a:rPr>
              <a:t>. </a:t>
            </a:r>
          </a:p>
          <a:p>
            <a:r>
              <a:rPr lang="nl-NL" sz="1600" dirty="0">
                <a:solidFill>
                  <a:schemeClr val="bg1"/>
                </a:solidFill>
              </a:rPr>
              <a:t>3. Dialoog starten tussen wijkverpleegkundigen en MT over vertrouwen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EFD0C4C-C685-6942-8620-E635528ECCB0}"/>
              </a:ext>
            </a:extLst>
          </p:cNvPr>
          <p:cNvSpPr txBox="1"/>
          <p:nvPr/>
        </p:nvSpPr>
        <p:spPr>
          <a:xfrm>
            <a:off x="497258" y="4663135"/>
            <a:ext cx="178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009193"/>
                </a:solidFill>
              </a:rPr>
              <a:t>EEN VOORBEELD</a:t>
            </a:r>
            <a:endParaRPr lang="nl-NL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91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A51D5E-B51B-284A-AFCB-68489DEC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43974" y="18833"/>
            <a:ext cx="650920" cy="650920"/>
          </a:xfrm>
          <a:prstGeom prst="rect">
            <a:avLst/>
          </a:prstGeom>
        </p:spPr>
      </p:pic>
      <p:sp>
        <p:nvSpPr>
          <p:cNvPr id="17" name="Tekstvak 17">
            <a:extLst>
              <a:ext uri="{FF2B5EF4-FFF2-40B4-BE49-F238E27FC236}">
                <a16:creationId xmlns:a16="http://schemas.microsoft.com/office/drawing/2014/main" id="{90602FEF-FC72-C141-B17C-9DF50194C9CB}"/>
              </a:ext>
            </a:extLst>
          </p:cNvPr>
          <p:cNvSpPr txBox="1"/>
          <p:nvPr/>
        </p:nvSpPr>
        <p:spPr>
          <a:xfrm>
            <a:off x="3423607" y="558537"/>
            <a:ext cx="874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Ongelijkheid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6FE10E-5BC1-C04C-934F-4C1C9C5F4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59143" y="44382"/>
            <a:ext cx="650920" cy="650920"/>
          </a:xfrm>
          <a:prstGeom prst="rect">
            <a:avLst/>
          </a:prstGeom>
        </p:spPr>
      </p:pic>
      <p:sp>
        <p:nvSpPr>
          <p:cNvPr id="19" name="Tekstvak 17">
            <a:extLst>
              <a:ext uri="{FF2B5EF4-FFF2-40B4-BE49-F238E27FC236}">
                <a16:creationId xmlns:a16="http://schemas.microsoft.com/office/drawing/2014/main" id="{B5B686DE-340E-E24A-9F81-E52A7DB27E08}"/>
              </a:ext>
            </a:extLst>
          </p:cNvPr>
          <p:cNvSpPr txBox="1"/>
          <p:nvPr/>
        </p:nvSpPr>
        <p:spPr>
          <a:xfrm>
            <a:off x="4648405" y="595910"/>
            <a:ext cx="1072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Verantwoording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1F7997-5487-C34C-8C5D-C1DBFA346E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46641" y="1910133"/>
            <a:ext cx="650920" cy="650920"/>
          </a:xfrm>
          <a:prstGeom prst="rect">
            <a:avLst/>
          </a:prstGeom>
        </p:spPr>
      </p:pic>
      <p:sp>
        <p:nvSpPr>
          <p:cNvPr id="21" name="Tekstvak 17">
            <a:extLst>
              <a:ext uri="{FF2B5EF4-FFF2-40B4-BE49-F238E27FC236}">
                <a16:creationId xmlns:a16="http://schemas.microsoft.com/office/drawing/2014/main" id="{E563B63F-CACF-814E-8DCB-1981C20F9B9A}"/>
              </a:ext>
            </a:extLst>
          </p:cNvPr>
          <p:cNvSpPr txBox="1"/>
          <p:nvPr/>
        </p:nvSpPr>
        <p:spPr>
          <a:xfrm>
            <a:off x="7752726" y="2475530"/>
            <a:ext cx="833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Continuïteit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A72AB0-3E64-E94C-9119-CD138F8DAE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64883" y="171329"/>
            <a:ext cx="650920" cy="650920"/>
          </a:xfrm>
          <a:prstGeom prst="rect">
            <a:avLst/>
          </a:prstGeom>
        </p:spPr>
      </p:pic>
      <p:sp>
        <p:nvSpPr>
          <p:cNvPr id="23" name="Tekstvak 17">
            <a:extLst>
              <a:ext uri="{FF2B5EF4-FFF2-40B4-BE49-F238E27FC236}">
                <a16:creationId xmlns:a16="http://schemas.microsoft.com/office/drawing/2014/main" id="{10FDE2A7-A2C0-7C40-82F3-67D0F2501D8F}"/>
              </a:ext>
            </a:extLst>
          </p:cNvPr>
          <p:cNvSpPr txBox="1"/>
          <p:nvPr/>
        </p:nvSpPr>
        <p:spPr>
          <a:xfrm>
            <a:off x="5914572" y="722858"/>
            <a:ext cx="1151548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Risico’s en</a:t>
            </a:r>
          </a:p>
          <a:p>
            <a:pPr algn="ctr"/>
            <a:r>
              <a:rPr lang="nl-NL" sz="1000" b="1" dirty="0"/>
              <a:t>aansprakelijkheid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9F8B07-A96D-9E4D-A2BC-99ACD3297C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8149" y="919474"/>
            <a:ext cx="650920" cy="650920"/>
          </a:xfrm>
          <a:prstGeom prst="rect">
            <a:avLst/>
          </a:prstGeom>
        </p:spPr>
      </p:pic>
      <p:sp>
        <p:nvSpPr>
          <p:cNvPr id="25" name="Tekstvak 17">
            <a:extLst>
              <a:ext uri="{FF2B5EF4-FFF2-40B4-BE49-F238E27FC236}">
                <a16:creationId xmlns:a16="http://schemas.microsoft.com/office/drawing/2014/main" id="{F7E7AFD0-9C83-304A-89DC-7EAF1AC0C364}"/>
              </a:ext>
            </a:extLst>
          </p:cNvPr>
          <p:cNvSpPr txBox="1"/>
          <p:nvPr/>
        </p:nvSpPr>
        <p:spPr>
          <a:xfrm>
            <a:off x="7304274" y="1471002"/>
            <a:ext cx="65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Kwaliteit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6254B8-05BB-BE41-BB80-739F96C6E7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1948" y="2950880"/>
            <a:ext cx="650920" cy="650920"/>
          </a:xfrm>
          <a:prstGeom prst="rect">
            <a:avLst/>
          </a:prstGeom>
        </p:spPr>
      </p:pic>
      <p:sp>
        <p:nvSpPr>
          <p:cNvPr id="27" name="Tekstvak 17">
            <a:extLst>
              <a:ext uri="{FF2B5EF4-FFF2-40B4-BE49-F238E27FC236}">
                <a16:creationId xmlns:a16="http://schemas.microsoft.com/office/drawing/2014/main" id="{B90EA360-701A-3243-8AE4-AEFBE529768E}"/>
              </a:ext>
            </a:extLst>
          </p:cNvPr>
          <p:cNvSpPr txBox="1"/>
          <p:nvPr/>
        </p:nvSpPr>
        <p:spPr>
          <a:xfrm>
            <a:off x="7422258" y="3475461"/>
            <a:ext cx="463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Geld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A62348-704B-4544-B975-EE914E3075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493965" y="3450577"/>
            <a:ext cx="650920" cy="650920"/>
          </a:xfrm>
          <a:prstGeom prst="rect">
            <a:avLst/>
          </a:prstGeom>
        </p:spPr>
      </p:pic>
      <p:sp>
        <p:nvSpPr>
          <p:cNvPr id="29" name="Tekstvak 17">
            <a:extLst>
              <a:ext uri="{FF2B5EF4-FFF2-40B4-BE49-F238E27FC236}">
                <a16:creationId xmlns:a16="http://schemas.microsoft.com/office/drawing/2014/main" id="{E9B0034F-A4D5-3942-B37E-4422BD1D3B4B}"/>
              </a:ext>
            </a:extLst>
          </p:cNvPr>
          <p:cNvSpPr txBox="1"/>
          <p:nvPr/>
        </p:nvSpPr>
        <p:spPr>
          <a:xfrm>
            <a:off x="6546369" y="4002106"/>
            <a:ext cx="54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Timing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4FDEF2-6C87-D84C-B410-24869E673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29525" y="3613849"/>
            <a:ext cx="650920" cy="650920"/>
          </a:xfrm>
          <a:prstGeom prst="rect">
            <a:avLst/>
          </a:prstGeom>
        </p:spPr>
      </p:pic>
      <p:sp>
        <p:nvSpPr>
          <p:cNvPr id="31" name="Tekstvak 17">
            <a:extLst>
              <a:ext uri="{FF2B5EF4-FFF2-40B4-BE49-F238E27FC236}">
                <a16:creationId xmlns:a16="http://schemas.microsoft.com/office/drawing/2014/main" id="{84FBFFD9-0A55-4342-95D5-5EEAC4337C9B}"/>
              </a:ext>
            </a:extLst>
          </p:cNvPr>
          <p:cNvSpPr txBox="1"/>
          <p:nvPr/>
        </p:nvSpPr>
        <p:spPr>
          <a:xfrm>
            <a:off x="5315273" y="4165378"/>
            <a:ext cx="8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Complexiteit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B7DE3DB-370D-9241-88D4-274AD45329B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226476" y="3830329"/>
            <a:ext cx="650920" cy="650920"/>
          </a:xfrm>
          <a:prstGeom prst="rect">
            <a:avLst/>
          </a:prstGeom>
        </p:spPr>
      </p:pic>
      <p:sp>
        <p:nvSpPr>
          <p:cNvPr id="33" name="Tekstvak 17">
            <a:extLst>
              <a:ext uri="{FF2B5EF4-FFF2-40B4-BE49-F238E27FC236}">
                <a16:creationId xmlns:a16="http://schemas.microsoft.com/office/drawing/2014/main" id="{AE487D38-1502-E94E-BA4D-B7B041714277}"/>
              </a:ext>
            </a:extLst>
          </p:cNvPr>
          <p:cNvSpPr txBox="1"/>
          <p:nvPr/>
        </p:nvSpPr>
        <p:spPr>
          <a:xfrm>
            <a:off x="4114594" y="4381858"/>
            <a:ext cx="874705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Mandaat en</a:t>
            </a:r>
          </a:p>
          <a:p>
            <a:pPr algn="ctr"/>
            <a:r>
              <a:rPr lang="nl-NL" sz="1000" b="1" dirty="0"/>
              <a:t>zeggenschap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E90992-225E-174C-910E-02B9406ADE6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295049" y="413609"/>
            <a:ext cx="650920" cy="650920"/>
          </a:xfrm>
          <a:prstGeom prst="rect">
            <a:avLst/>
          </a:prstGeom>
        </p:spPr>
      </p:pic>
      <p:sp>
        <p:nvSpPr>
          <p:cNvPr id="35" name="Tekstvak 17">
            <a:extLst>
              <a:ext uri="{FF2B5EF4-FFF2-40B4-BE49-F238E27FC236}">
                <a16:creationId xmlns:a16="http://schemas.microsoft.com/office/drawing/2014/main" id="{FC9E43E3-6CBD-284C-8D44-E7CD6BE05FD9}"/>
              </a:ext>
            </a:extLst>
          </p:cNvPr>
          <p:cNvSpPr txBox="1"/>
          <p:nvPr/>
        </p:nvSpPr>
        <p:spPr>
          <a:xfrm>
            <a:off x="2261684" y="925963"/>
            <a:ext cx="719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Draagvlak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DA096C-0657-EF4D-938F-4CB8AC840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243314" y="882024"/>
            <a:ext cx="650920" cy="650920"/>
          </a:xfrm>
          <a:prstGeom prst="rect">
            <a:avLst/>
          </a:prstGeom>
        </p:spPr>
      </p:pic>
      <p:sp>
        <p:nvSpPr>
          <p:cNvPr id="37" name="Tekstvak 17">
            <a:extLst>
              <a:ext uri="{FF2B5EF4-FFF2-40B4-BE49-F238E27FC236}">
                <a16:creationId xmlns:a16="http://schemas.microsoft.com/office/drawing/2014/main" id="{A9CCA306-45E7-D24D-9440-78904661C43B}"/>
              </a:ext>
            </a:extLst>
          </p:cNvPr>
          <p:cNvSpPr txBox="1"/>
          <p:nvPr/>
        </p:nvSpPr>
        <p:spPr>
          <a:xfrm>
            <a:off x="1152439" y="1397540"/>
            <a:ext cx="832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Vertrouwen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985CE73-818F-B642-974F-BE02304992E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82789" y="1875678"/>
            <a:ext cx="650920" cy="650920"/>
          </a:xfrm>
          <a:prstGeom prst="rect">
            <a:avLst/>
          </a:prstGeom>
        </p:spPr>
      </p:pic>
      <p:sp>
        <p:nvSpPr>
          <p:cNvPr id="39" name="Tekstvak 17">
            <a:extLst>
              <a:ext uri="{FF2B5EF4-FFF2-40B4-BE49-F238E27FC236}">
                <a16:creationId xmlns:a16="http://schemas.microsoft.com/office/drawing/2014/main" id="{745F7897-543C-FB4A-A0FB-653A254994C0}"/>
              </a:ext>
            </a:extLst>
          </p:cNvPr>
          <p:cNvSpPr txBox="1"/>
          <p:nvPr/>
        </p:nvSpPr>
        <p:spPr>
          <a:xfrm>
            <a:off x="623735" y="2463122"/>
            <a:ext cx="769034" cy="4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Angst voor</a:t>
            </a:r>
          </a:p>
          <a:p>
            <a:pPr algn="ctr"/>
            <a:r>
              <a:rPr lang="nl-NL" sz="1000" b="1" dirty="0"/>
              <a:t>contact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8566D7-B9EF-824C-918C-FD3A69DB091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474693" y="3095967"/>
            <a:ext cx="650920" cy="650920"/>
          </a:xfrm>
          <a:prstGeom prst="rect">
            <a:avLst/>
          </a:prstGeom>
        </p:spPr>
      </p:pic>
      <p:sp>
        <p:nvSpPr>
          <p:cNvPr id="41" name="Tekstvak 17">
            <a:extLst>
              <a:ext uri="{FF2B5EF4-FFF2-40B4-BE49-F238E27FC236}">
                <a16:creationId xmlns:a16="http://schemas.microsoft.com/office/drawing/2014/main" id="{77A64E47-D43D-E149-B5F7-91A3319167B5}"/>
              </a:ext>
            </a:extLst>
          </p:cNvPr>
          <p:cNvSpPr txBox="1"/>
          <p:nvPr/>
        </p:nvSpPr>
        <p:spPr>
          <a:xfrm>
            <a:off x="1303990" y="3683410"/>
            <a:ext cx="992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Onbekendheid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018746-D310-7B4E-93BD-310DC09E1C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813677" y="3607829"/>
            <a:ext cx="650920" cy="650920"/>
          </a:xfrm>
          <a:prstGeom prst="rect">
            <a:avLst/>
          </a:prstGeom>
        </p:spPr>
      </p:pic>
      <p:sp>
        <p:nvSpPr>
          <p:cNvPr id="43" name="Tekstvak 17">
            <a:extLst>
              <a:ext uri="{FF2B5EF4-FFF2-40B4-BE49-F238E27FC236}">
                <a16:creationId xmlns:a16="http://schemas.microsoft.com/office/drawing/2014/main" id="{67BF7849-A3A2-B54F-8914-7EED0AD4FA6E}"/>
              </a:ext>
            </a:extLst>
          </p:cNvPr>
          <p:cNvSpPr txBox="1"/>
          <p:nvPr/>
        </p:nvSpPr>
        <p:spPr>
          <a:xfrm>
            <a:off x="2806954" y="4123346"/>
            <a:ext cx="664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 dirty="0"/>
              <a:t>Prioriteit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024952-882F-094F-82FE-A7CF56ADBE5E}"/>
              </a:ext>
            </a:extLst>
          </p:cNvPr>
          <p:cNvSpPr txBox="1"/>
          <p:nvPr/>
        </p:nvSpPr>
        <p:spPr>
          <a:xfrm>
            <a:off x="3891641" y="804758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Bestuur</a:t>
            </a:r>
            <a:endParaRPr lang="en-US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8D8B78-2527-BF49-A6BD-0EE6C8EBA790}"/>
              </a:ext>
            </a:extLst>
          </p:cNvPr>
          <p:cNvSpPr txBox="1"/>
          <p:nvPr/>
        </p:nvSpPr>
        <p:spPr>
          <a:xfrm>
            <a:off x="5782804" y="2048405"/>
            <a:ext cx="171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Organisatie</a:t>
            </a:r>
            <a:endParaRPr lang="en-US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774F3D-1556-A74B-8D85-F95D7AE9A64F}"/>
              </a:ext>
            </a:extLst>
          </p:cNvPr>
          <p:cNvSpPr txBox="1"/>
          <p:nvPr/>
        </p:nvSpPr>
        <p:spPr>
          <a:xfrm>
            <a:off x="3850406" y="3445309"/>
            <a:ext cx="13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Individu</a:t>
            </a:r>
            <a:endParaRPr lang="en-US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66842D-F80F-124B-A3E6-18C674F5F4B0}"/>
              </a:ext>
            </a:extLst>
          </p:cNvPr>
          <p:cNvSpPr txBox="1"/>
          <p:nvPr/>
        </p:nvSpPr>
        <p:spPr>
          <a:xfrm>
            <a:off x="1625335" y="1945708"/>
            <a:ext cx="146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Relatie</a:t>
            </a:r>
            <a:r>
              <a:rPr lang="en-US" i="1" dirty="0"/>
              <a:t> </a:t>
            </a:r>
          </a:p>
          <a:p>
            <a:pPr algn="r"/>
            <a:r>
              <a:rPr lang="en-US" i="1" dirty="0"/>
              <a:t>met </a:t>
            </a:r>
            <a:r>
              <a:rPr lang="en-US" i="1" dirty="0" err="1"/>
              <a:t>anderen</a:t>
            </a:r>
            <a:endParaRPr lang="en-US" i="1" dirty="0"/>
          </a:p>
        </p:txBody>
      </p:sp>
      <p:pic>
        <p:nvPicPr>
          <p:cNvPr id="52" name="Afbeelding 5">
            <a:extLst>
              <a:ext uri="{FF2B5EF4-FFF2-40B4-BE49-F238E27FC236}">
                <a16:creationId xmlns:a16="http://schemas.microsoft.com/office/drawing/2014/main" id="{25CCA942-8A24-924E-AC06-A6678AE5FF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49" name="Tekstvak 48">
            <a:extLst>
              <a:ext uri="{FF2B5EF4-FFF2-40B4-BE49-F238E27FC236}">
                <a16:creationId xmlns:a16="http://schemas.microsoft.com/office/drawing/2014/main" id="{117C6280-9C03-A240-8306-5C7E3A7BAA6B}"/>
              </a:ext>
            </a:extLst>
          </p:cNvPr>
          <p:cNvSpPr txBox="1"/>
          <p:nvPr/>
        </p:nvSpPr>
        <p:spPr>
          <a:xfrm>
            <a:off x="262905" y="4614966"/>
            <a:ext cx="307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009193"/>
                </a:solidFill>
              </a:rPr>
              <a:t>INZICHT: wat voor beer is het?</a:t>
            </a:r>
          </a:p>
        </p:txBody>
      </p:sp>
      <p:sp>
        <p:nvSpPr>
          <p:cNvPr id="51" name="Vrije vorm 50">
            <a:extLst>
              <a:ext uri="{FF2B5EF4-FFF2-40B4-BE49-F238E27FC236}">
                <a16:creationId xmlns:a16="http://schemas.microsoft.com/office/drawing/2014/main" id="{75C7D3B5-9D60-6843-B880-BA1437F95B6B}"/>
              </a:ext>
            </a:extLst>
          </p:cNvPr>
          <p:cNvSpPr/>
          <p:nvPr/>
        </p:nvSpPr>
        <p:spPr>
          <a:xfrm>
            <a:off x="7025833" y="678018"/>
            <a:ext cx="1330673" cy="1220230"/>
          </a:xfrm>
          <a:custGeom>
            <a:avLst/>
            <a:gdLst>
              <a:gd name="connsiteX0" fmla="*/ 902825 w 1576655"/>
              <a:gd name="connsiteY0" fmla="*/ 166934 h 1220230"/>
              <a:gd name="connsiteX1" fmla="*/ 798653 w 1576655"/>
              <a:gd name="connsiteY1" fmla="*/ 155359 h 1220230"/>
              <a:gd name="connsiteX2" fmla="*/ 358815 w 1576655"/>
              <a:gd name="connsiteY2" fmla="*/ 201658 h 1220230"/>
              <a:gd name="connsiteX3" fmla="*/ 266218 w 1576655"/>
              <a:gd name="connsiteY3" fmla="*/ 259531 h 1220230"/>
              <a:gd name="connsiteX4" fmla="*/ 185195 w 1576655"/>
              <a:gd name="connsiteY4" fmla="*/ 305830 h 1220230"/>
              <a:gd name="connsiteX5" fmla="*/ 127321 w 1576655"/>
              <a:gd name="connsiteY5" fmla="*/ 375278 h 1220230"/>
              <a:gd name="connsiteX6" fmla="*/ 81023 w 1576655"/>
              <a:gd name="connsiteY6" fmla="*/ 444726 h 1220230"/>
              <a:gd name="connsiteX7" fmla="*/ 69448 w 1576655"/>
              <a:gd name="connsiteY7" fmla="*/ 491025 h 1220230"/>
              <a:gd name="connsiteX8" fmla="*/ 34724 w 1576655"/>
              <a:gd name="connsiteY8" fmla="*/ 560473 h 1220230"/>
              <a:gd name="connsiteX9" fmla="*/ 11575 w 1576655"/>
              <a:gd name="connsiteY9" fmla="*/ 653071 h 1220230"/>
              <a:gd name="connsiteX10" fmla="*/ 0 w 1576655"/>
              <a:gd name="connsiteY10" fmla="*/ 699369 h 1220230"/>
              <a:gd name="connsiteX11" fmla="*/ 11575 w 1576655"/>
              <a:gd name="connsiteY11" fmla="*/ 954012 h 1220230"/>
              <a:gd name="connsiteX12" fmla="*/ 23149 w 1576655"/>
              <a:gd name="connsiteY12" fmla="*/ 1011886 h 1220230"/>
              <a:gd name="connsiteX13" fmla="*/ 57873 w 1576655"/>
              <a:gd name="connsiteY13" fmla="*/ 1058185 h 1220230"/>
              <a:gd name="connsiteX14" fmla="*/ 150471 w 1576655"/>
              <a:gd name="connsiteY14" fmla="*/ 1162357 h 1220230"/>
              <a:gd name="connsiteX15" fmla="*/ 231494 w 1576655"/>
              <a:gd name="connsiteY15" fmla="*/ 1185506 h 1220230"/>
              <a:gd name="connsiteX16" fmla="*/ 289367 w 1576655"/>
              <a:gd name="connsiteY16" fmla="*/ 1208655 h 1220230"/>
              <a:gd name="connsiteX17" fmla="*/ 358815 w 1576655"/>
              <a:gd name="connsiteY17" fmla="*/ 1220230 h 1220230"/>
              <a:gd name="connsiteX18" fmla="*/ 983848 w 1576655"/>
              <a:gd name="connsiteY18" fmla="*/ 1208655 h 1220230"/>
              <a:gd name="connsiteX19" fmla="*/ 1134319 w 1576655"/>
              <a:gd name="connsiteY19" fmla="*/ 1162357 h 1220230"/>
              <a:gd name="connsiteX20" fmla="*/ 1192192 w 1576655"/>
              <a:gd name="connsiteY20" fmla="*/ 1150782 h 1220230"/>
              <a:gd name="connsiteX21" fmla="*/ 1319514 w 1576655"/>
              <a:gd name="connsiteY21" fmla="*/ 1092909 h 1220230"/>
              <a:gd name="connsiteX22" fmla="*/ 1354238 w 1576655"/>
              <a:gd name="connsiteY22" fmla="*/ 1081334 h 1220230"/>
              <a:gd name="connsiteX23" fmla="*/ 1435261 w 1576655"/>
              <a:gd name="connsiteY23" fmla="*/ 1011886 h 1220230"/>
              <a:gd name="connsiteX24" fmla="*/ 1458410 w 1576655"/>
              <a:gd name="connsiteY24" fmla="*/ 977162 h 1220230"/>
              <a:gd name="connsiteX25" fmla="*/ 1504709 w 1576655"/>
              <a:gd name="connsiteY25" fmla="*/ 919288 h 1220230"/>
              <a:gd name="connsiteX26" fmla="*/ 1527858 w 1576655"/>
              <a:gd name="connsiteY26" fmla="*/ 849840 h 1220230"/>
              <a:gd name="connsiteX27" fmla="*/ 1539433 w 1576655"/>
              <a:gd name="connsiteY27" fmla="*/ 791967 h 1220230"/>
              <a:gd name="connsiteX28" fmla="*/ 1562582 w 1576655"/>
              <a:gd name="connsiteY28" fmla="*/ 745668 h 1220230"/>
              <a:gd name="connsiteX29" fmla="*/ 1562582 w 1576655"/>
              <a:gd name="connsiteY29" fmla="*/ 491025 h 1220230"/>
              <a:gd name="connsiteX30" fmla="*/ 1551008 w 1576655"/>
              <a:gd name="connsiteY30" fmla="*/ 433152 h 1220230"/>
              <a:gd name="connsiteX31" fmla="*/ 1527858 w 1576655"/>
              <a:gd name="connsiteY31" fmla="*/ 386853 h 1220230"/>
              <a:gd name="connsiteX32" fmla="*/ 1516283 w 1576655"/>
              <a:gd name="connsiteY32" fmla="*/ 340554 h 1220230"/>
              <a:gd name="connsiteX33" fmla="*/ 1493134 w 1576655"/>
              <a:gd name="connsiteY33" fmla="*/ 282681 h 1220230"/>
              <a:gd name="connsiteX34" fmla="*/ 1458410 w 1576655"/>
              <a:gd name="connsiteY34" fmla="*/ 201658 h 1220230"/>
              <a:gd name="connsiteX35" fmla="*/ 1423686 w 1576655"/>
              <a:gd name="connsiteY35" fmla="*/ 155359 h 1220230"/>
              <a:gd name="connsiteX36" fmla="*/ 1365813 w 1576655"/>
              <a:gd name="connsiteY36" fmla="*/ 74336 h 1220230"/>
              <a:gd name="connsiteX37" fmla="*/ 1319514 w 1576655"/>
              <a:gd name="connsiteY37" fmla="*/ 51187 h 1220230"/>
              <a:gd name="connsiteX38" fmla="*/ 1203767 w 1576655"/>
              <a:gd name="connsiteY38" fmla="*/ 16463 h 1220230"/>
              <a:gd name="connsiteX39" fmla="*/ 1134319 w 1576655"/>
              <a:gd name="connsiteY39" fmla="*/ 4888 h 1220230"/>
              <a:gd name="connsiteX40" fmla="*/ 787078 w 1576655"/>
              <a:gd name="connsiteY40" fmla="*/ 39612 h 1220230"/>
              <a:gd name="connsiteX41" fmla="*/ 752354 w 1576655"/>
              <a:gd name="connsiteY41" fmla="*/ 62762 h 1220230"/>
              <a:gd name="connsiteX42" fmla="*/ 717630 w 1576655"/>
              <a:gd name="connsiteY42" fmla="*/ 97486 h 1220230"/>
              <a:gd name="connsiteX43" fmla="*/ 682906 w 1576655"/>
              <a:gd name="connsiteY43" fmla="*/ 143785 h 122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76655" h="1220230">
                <a:moveTo>
                  <a:pt x="902825" y="166934"/>
                </a:moveTo>
                <a:cubicBezTo>
                  <a:pt x="868101" y="163076"/>
                  <a:pt x="833580" y="154507"/>
                  <a:pt x="798653" y="155359"/>
                </a:cubicBezTo>
                <a:cubicBezTo>
                  <a:pt x="612044" y="159911"/>
                  <a:pt x="504563" y="143360"/>
                  <a:pt x="358815" y="201658"/>
                </a:cubicBezTo>
                <a:cubicBezTo>
                  <a:pt x="293641" y="227727"/>
                  <a:pt x="328131" y="220835"/>
                  <a:pt x="266218" y="259531"/>
                </a:cubicBezTo>
                <a:cubicBezTo>
                  <a:pt x="220937" y="287832"/>
                  <a:pt x="223424" y="273973"/>
                  <a:pt x="185195" y="305830"/>
                </a:cubicBezTo>
                <a:cubicBezTo>
                  <a:pt x="151775" y="333679"/>
                  <a:pt x="150083" y="341136"/>
                  <a:pt x="127321" y="375278"/>
                </a:cubicBezTo>
                <a:cubicBezTo>
                  <a:pt x="91187" y="483687"/>
                  <a:pt x="150381" y="323350"/>
                  <a:pt x="81023" y="444726"/>
                </a:cubicBezTo>
                <a:cubicBezTo>
                  <a:pt x="73130" y="458538"/>
                  <a:pt x="75714" y="476403"/>
                  <a:pt x="69448" y="491025"/>
                </a:cubicBezTo>
                <a:cubicBezTo>
                  <a:pt x="29942" y="583207"/>
                  <a:pt x="59109" y="471062"/>
                  <a:pt x="34724" y="560473"/>
                </a:cubicBezTo>
                <a:cubicBezTo>
                  <a:pt x="26353" y="591168"/>
                  <a:pt x="19291" y="622205"/>
                  <a:pt x="11575" y="653071"/>
                </a:cubicBezTo>
                <a:lnTo>
                  <a:pt x="0" y="699369"/>
                </a:lnTo>
                <a:cubicBezTo>
                  <a:pt x="3858" y="784250"/>
                  <a:pt x="5298" y="869276"/>
                  <a:pt x="11575" y="954012"/>
                </a:cubicBezTo>
                <a:cubicBezTo>
                  <a:pt x="13028" y="973632"/>
                  <a:pt x="15159" y="993908"/>
                  <a:pt x="23149" y="1011886"/>
                </a:cubicBezTo>
                <a:cubicBezTo>
                  <a:pt x="30984" y="1029515"/>
                  <a:pt x="46660" y="1042487"/>
                  <a:pt x="57873" y="1058185"/>
                </a:cubicBezTo>
                <a:cubicBezTo>
                  <a:pt x="80802" y="1090286"/>
                  <a:pt x="114444" y="1153351"/>
                  <a:pt x="150471" y="1162357"/>
                </a:cubicBezTo>
                <a:cubicBezTo>
                  <a:pt x="186963" y="1171480"/>
                  <a:pt x="198278" y="1173050"/>
                  <a:pt x="231494" y="1185506"/>
                </a:cubicBezTo>
                <a:cubicBezTo>
                  <a:pt x="250948" y="1192801"/>
                  <a:pt x="269322" y="1203188"/>
                  <a:pt x="289367" y="1208655"/>
                </a:cubicBezTo>
                <a:cubicBezTo>
                  <a:pt x="312009" y="1214830"/>
                  <a:pt x="335666" y="1216372"/>
                  <a:pt x="358815" y="1220230"/>
                </a:cubicBezTo>
                <a:lnTo>
                  <a:pt x="983848" y="1208655"/>
                </a:lnTo>
                <a:cubicBezTo>
                  <a:pt x="1095788" y="1204985"/>
                  <a:pt x="1035445" y="1198311"/>
                  <a:pt x="1134319" y="1162357"/>
                </a:cubicBezTo>
                <a:cubicBezTo>
                  <a:pt x="1152808" y="1155634"/>
                  <a:pt x="1173349" y="1156435"/>
                  <a:pt x="1192192" y="1150782"/>
                </a:cubicBezTo>
                <a:cubicBezTo>
                  <a:pt x="1244579" y="1135066"/>
                  <a:pt x="1268252" y="1115692"/>
                  <a:pt x="1319514" y="1092909"/>
                </a:cubicBezTo>
                <a:cubicBezTo>
                  <a:pt x="1330663" y="1087954"/>
                  <a:pt x="1342663" y="1085192"/>
                  <a:pt x="1354238" y="1081334"/>
                </a:cubicBezTo>
                <a:cubicBezTo>
                  <a:pt x="1369538" y="1069094"/>
                  <a:pt x="1417212" y="1034447"/>
                  <a:pt x="1435261" y="1011886"/>
                </a:cubicBezTo>
                <a:cubicBezTo>
                  <a:pt x="1443951" y="1001023"/>
                  <a:pt x="1449720" y="988025"/>
                  <a:pt x="1458410" y="977162"/>
                </a:cubicBezTo>
                <a:cubicBezTo>
                  <a:pt x="1524389" y="894686"/>
                  <a:pt x="1433446" y="1026179"/>
                  <a:pt x="1504709" y="919288"/>
                </a:cubicBezTo>
                <a:cubicBezTo>
                  <a:pt x="1512425" y="896139"/>
                  <a:pt x="1521438" y="873382"/>
                  <a:pt x="1527858" y="849840"/>
                </a:cubicBezTo>
                <a:cubicBezTo>
                  <a:pt x="1533034" y="830860"/>
                  <a:pt x="1533212" y="810631"/>
                  <a:pt x="1539433" y="791967"/>
                </a:cubicBezTo>
                <a:cubicBezTo>
                  <a:pt x="1544889" y="775598"/>
                  <a:pt x="1554866" y="761101"/>
                  <a:pt x="1562582" y="745668"/>
                </a:cubicBezTo>
                <a:cubicBezTo>
                  <a:pt x="1582677" y="625103"/>
                  <a:pt x="1579967" y="673568"/>
                  <a:pt x="1562582" y="491025"/>
                </a:cubicBezTo>
                <a:cubicBezTo>
                  <a:pt x="1560717" y="471441"/>
                  <a:pt x="1557229" y="451815"/>
                  <a:pt x="1551008" y="433152"/>
                </a:cubicBezTo>
                <a:cubicBezTo>
                  <a:pt x="1545552" y="416783"/>
                  <a:pt x="1533917" y="403009"/>
                  <a:pt x="1527858" y="386853"/>
                </a:cubicBezTo>
                <a:cubicBezTo>
                  <a:pt x="1522272" y="371958"/>
                  <a:pt x="1521314" y="355646"/>
                  <a:pt x="1516283" y="340554"/>
                </a:cubicBezTo>
                <a:cubicBezTo>
                  <a:pt x="1509713" y="320843"/>
                  <a:pt x="1500429" y="302135"/>
                  <a:pt x="1493134" y="282681"/>
                </a:cubicBezTo>
                <a:cubicBezTo>
                  <a:pt x="1478367" y="243302"/>
                  <a:pt x="1483813" y="242303"/>
                  <a:pt x="1458410" y="201658"/>
                </a:cubicBezTo>
                <a:cubicBezTo>
                  <a:pt x="1448186" y="185299"/>
                  <a:pt x="1433910" y="171718"/>
                  <a:pt x="1423686" y="155359"/>
                </a:cubicBezTo>
                <a:cubicBezTo>
                  <a:pt x="1395412" y="110120"/>
                  <a:pt x="1410655" y="106366"/>
                  <a:pt x="1365813" y="74336"/>
                </a:cubicBezTo>
                <a:cubicBezTo>
                  <a:pt x="1351772" y="64307"/>
                  <a:pt x="1335534" y="57595"/>
                  <a:pt x="1319514" y="51187"/>
                </a:cubicBezTo>
                <a:cubicBezTo>
                  <a:pt x="1289990" y="39377"/>
                  <a:pt x="1237873" y="23284"/>
                  <a:pt x="1203767" y="16463"/>
                </a:cubicBezTo>
                <a:cubicBezTo>
                  <a:pt x="1180754" y="11860"/>
                  <a:pt x="1157468" y="8746"/>
                  <a:pt x="1134319" y="4888"/>
                </a:cubicBezTo>
                <a:cubicBezTo>
                  <a:pt x="922268" y="13044"/>
                  <a:pt x="904925" y="-27730"/>
                  <a:pt x="787078" y="39612"/>
                </a:cubicBezTo>
                <a:cubicBezTo>
                  <a:pt x="775000" y="46514"/>
                  <a:pt x="763041" y="53856"/>
                  <a:pt x="752354" y="62762"/>
                </a:cubicBezTo>
                <a:cubicBezTo>
                  <a:pt x="739779" y="73241"/>
                  <a:pt x="730205" y="87007"/>
                  <a:pt x="717630" y="97486"/>
                </a:cubicBezTo>
                <a:cubicBezTo>
                  <a:pt x="676485" y="131773"/>
                  <a:pt x="682906" y="102920"/>
                  <a:pt x="682906" y="14378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Ezelsoor 52">
            <a:extLst>
              <a:ext uri="{FF2B5EF4-FFF2-40B4-BE49-F238E27FC236}">
                <a16:creationId xmlns:a16="http://schemas.microsoft.com/office/drawing/2014/main" id="{D1AF407D-D2BE-534B-8894-B03B2552109F}"/>
              </a:ext>
            </a:extLst>
          </p:cNvPr>
          <p:cNvSpPr/>
          <p:nvPr/>
        </p:nvSpPr>
        <p:spPr>
          <a:xfrm>
            <a:off x="7473191" y="3897274"/>
            <a:ext cx="1146995" cy="548781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Minder vaak</a:t>
            </a:r>
          </a:p>
          <a:p>
            <a:pPr algn="ctr"/>
            <a:r>
              <a:rPr lang="nl-NL" sz="1200" dirty="0"/>
              <a:t>bijhouden</a:t>
            </a:r>
          </a:p>
        </p:txBody>
      </p:sp>
      <p:sp>
        <p:nvSpPr>
          <p:cNvPr id="54" name="Ezelsoor 53">
            <a:extLst>
              <a:ext uri="{FF2B5EF4-FFF2-40B4-BE49-F238E27FC236}">
                <a16:creationId xmlns:a16="http://schemas.microsoft.com/office/drawing/2014/main" id="{2C51469C-F6E3-0D45-ABE2-00854EF1EF14}"/>
              </a:ext>
            </a:extLst>
          </p:cNvPr>
          <p:cNvSpPr/>
          <p:nvPr/>
        </p:nvSpPr>
        <p:spPr>
          <a:xfrm>
            <a:off x="8051752" y="3200920"/>
            <a:ext cx="1146996" cy="678148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Minder gegevens bijhouden</a:t>
            </a:r>
          </a:p>
        </p:txBody>
      </p:sp>
      <p:sp>
        <p:nvSpPr>
          <p:cNvPr id="55" name="Ezelsoor 54">
            <a:extLst>
              <a:ext uri="{FF2B5EF4-FFF2-40B4-BE49-F238E27FC236}">
                <a16:creationId xmlns:a16="http://schemas.microsoft.com/office/drawing/2014/main" id="{D3EC387F-E494-054E-B61E-0D9F15D316E4}"/>
              </a:ext>
            </a:extLst>
          </p:cNvPr>
          <p:cNvSpPr/>
          <p:nvPr/>
        </p:nvSpPr>
        <p:spPr>
          <a:xfrm>
            <a:off x="7752726" y="123133"/>
            <a:ext cx="1146995" cy="548781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Alleen als het noodzakelijk is</a:t>
            </a:r>
          </a:p>
        </p:txBody>
      </p:sp>
      <p:sp>
        <p:nvSpPr>
          <p:cNvPr id="56" name="Vrije vorm 4">
            <a:extLst>
              <a:ext uri="{FF2B5EF4-FFF2-40B4-BE49-F238E27FC236}">
                <a16:creationId xmlns:a16="http://schemas.microsoft.com/office/drawing/2014/main" id="{7002E6DE-748F-A54E-AF7D-B3532299C639}"/>
              </a:ext>
            </a:extLst>
          </p:cNvPr>
          <p:cNvSpPr/>
          <p:nvPr/>
        </p:nvSpPr>
        <p:spPr>
          <a:xfrm>
            <a:off x="6239582" y="3263783"/>
            <a:ext cx="1330673" cy="1220230"/>
          </a:xfrm>
          <a:custGeom>
            <a:avLst/>
            <a:gdLst>
              <a:gd name="connsiteX0" fmla="*/ 902825 w 1576655"/>
              <a:gd name="connsiteY0" fmla="*/ 166934 h 1220230"/>
              <a:gd name="connsiteX1" fmla="*/ 798653 w 1576655"/>
              <a:gd name="connsiteY1" fmla="*/ 155359 h 1220230"/>
              <a:gd name="connsiteX2" fmla="*/ 358815 w 1576655"/>
              <a:gd name="connsiteY2" fmla="*/ 201658 h 1220230"/>
              <a:gd name="connsiteX3" fmla="*/ 266218 w 1576655"/>
              <a:gd name="connsiteY3" fmla="*/ 259531 h 1220230"/>
              <a:gd name="connsiteX4" fmla="*/ 185195 w 1576655"/>
              <a:gd name="connsiteY4" fmla="*/ 305830 h 1220230"/>
              <a:gd name="connsiteX5" fmla="*/ 127321 w 1576655"/>
              <a:gd name="connsiteY5" fmla="*/ 375278 h 1220230"/>
              <a:gd name="connsiteX6" fmla="*/ 81023 w 1576655"/>
              <a:gd name="connsiteY6" fmla="*/ 444726 h 1220230"/>
              <a:gd name="connsiteX7" fmla="*/ 69448 w 1576655"/>
              <a:gd name="connsiteY7" fmla="*/ 491025 h 1220230"/>
              <a:gd name="connsiteX8" fmla="*/ 34724 w 1576655"/>
              <a:gd name="connsiteY8" fmla="*/ 560473 h 1220230"/>
              <a:gd name="connsiteX9" fmla="*/ 11575 w 1576655"/>
              <a:gd name="connsiteY9" fmla="*/ 653071 h 1220230"/>
              <a:gd name="connsiteX10" fmla="*/ 0 w 1576655"/>
              <a:gd name="connsiteY10" fmla="*/ 699369 h 1220230"/>
              <a:gd name="connsiteX11" fmla="*/ 11575 w 1576655"/>
              <a:gd name="connsiteY11" fmla="*/ 954012 h 1220230"/>
              <a:gd name="connsiteX12" fmla="*/ 23149 w 1576655"/>
              <a:gd name="connsiteY12" fmla="*/ 1011886 h 1220230"/>
              <a:gd name="connsiteX13" fmla="*/ 57873 w 1576655"/>
              <a:gd name="connsiteY13" fmla="*/ 1058185 h 1220230"/>
              <a:gd name="connsiteX14" fmla="*/ 150471 w 1576655"/>
              <a:gd name="connsiteY14" fmla="*/ 1162357 h 1220230"/>
              <a:gd name="connsiteX15" fmla="*/ 231494 w 1576655"/>
              <a:gd name="connsiteY15" fmla="*/ 1185506 h 1220230"/>
              <a:gd name="connsiteX16" fmla="*/ 289367 w 1576655"/>
              <a:gd name="connsiteY16" fmla="*/ 1208655 h 1220230"/>
              <a:gd name="connsiteX17" fmla="*/ 358815 w 1576655"/>
              <a:gd name="connsiteY17" fmla="*/ 1220230 h 1220230"/>
              <a:gd name="connsiteX18" fmla="*/ 983848 w 1576655"/>
              <a:gd name="connsiteY18" fmla="*/ 1208655 h 1220230"/>
              <a:gd name="connsiteX19" fmla="*/ 1134319 w 1576655"/>
              <a:gd name="connsiteY19" fmla="*/ 1162357 h 1220230"/>
              <a:gd name="connsiteX20" fmla="*/ 1192192 w 1576655"/>
              <a:gd name="connsiteY20" fmla="*/ 1150782 h 1220230"/>
              <a:gd name="connsiteX21" fmla="*/ 1319514 w 1576655"/>
              <a:gd name="connsiteY21" fmla="*/ 1092909 h 1220230"/>
              <a:gd name="connsiteX22" fmla="*/ 1354238 w 1576655"/>
              <a:gd name="connsiteY22" fmla="*/ 1081334 h 1220230"/>
              <a:gd name="connsiteX23" fmla="*/ 1435261 w 1576655"/>
              <a:gd name="connsiteY23" fmla="*/ 1011886 h 1220230"/>
              <a:gd name="connsiteX24" fmla="*/ 1458410 w 1576655"/>
              <a:gd name="connsiteY24" fmla="*/ 977162 h 1220230"/>
              <a:gd name="connsiteX25" fmla="*/ 1504709 w 1576655"/>
              <a:gd name="connsiteY25" fmla="*/ 919288 h 1220230"/>
              <a:gd name="connsiteX26" fmla="*/ 1527858 w 1576655"/>
              <a:gd name="connsiteY26" fmla="*/ 849840 h 1220230"/>
              <a:gd name="connsiteX27" fmla="*/ 1539433 w 1576655"/>
              <a:gd name="connsiteY27" fmla="*/ 791967 h 1220230"/>
              <a:gd name="connsiteX28" fmla="*/ 1562582 w 1576655"/>
              <a:gd name="connsiteY28" fmla="*/ 745668 h 1220230"/>
              <a:gd name="connsiteX29" fmla="*/ 1562582 w 1576655"/>
              <a:gd name="connsiteY29" fmla="*/ 491025 h 1220230"/>
              <a:gd name="connsiteX30" fmla="*/ 1551008 w 1576655"/>
              <a:gd name="connsiteY30" fmla="*/ 433152 h 1220230"/>
              <a:gd name="connsiteX31" fmla="*/ 1527858 w 1576655"/>
              <a:gd name="connsiteY31" fmla="*/ 386853 h 1220230"/>
              <a:gd name="connsiteX32" fmla="*/ 1516283 w 1576655"/>
              <a:gd name="connsiteY32" fmla="*/ 340554 h 1220230"/>
              <a:gd name="connsiteX33" fmla="*/ 1493134 w 1576655"/>
              <a:gd name="connsiteY33" fmla="*/ 282681 h 1220230"/>
              <a:gd name="connsiteX34" fmla="*/ 1458410 w 1576655"/>
              <a:gd name="connsiteY34" fmla="*/ 201658 h 1220230"/>
              <a:gd name="connsiteX35" fmla="*/ 1423686 w 1576655"/>
              <a:gd name="connsiteY35" fmla="*/ 155359 h 1220230"/>
              <a:gd name="connsiteX36" fmla="*/ 1365813 w 1576655"/>
              <a:gd name="connsiteY36" fmla="*/ 74336 h 1220230"/>
              <a:gd name="connsiteX37" fmla="*/ 1319514 w 1576655"/>
              <a:gd name="connsiteY37" fmla="*/ 51187 h 1220230"/>
              <a:gd name="connsiteX38" fmla="*/ 1203767 w 1576655"/>
              <a:gd name="connsiteY38" fmla="*/ 16463 h 1220230"/>
              <a:gd name="connsiteX39" fmla="*/ 1134319 w 1576655"/>
              <a:gd name="connsiteY39" fmla="*/ 4888 h 1220230"/>
              <a:gd name="connsiteX40" fmla="*/ 787078 w 1576655"/>
              <a:gd name="connsiteY40" fmla="*/ 39612 h 1220230"/>
              <a:gd name="connsiteX41" fmla="*/ 752354 w 1576655"/>
              <a:gd name="connsiteY41" fmla="*/ 62762 h 1220230"/>
              <a:gd name="connsiteX42" fmla="*/ 717630 w 1576655"/>
              <a:gd name="connsiteY42" fmla="*/ 97486 h 1220230"/>
              <a:gd name="connsiteX43" fmla="*/ 682906 w 1576655"/>
              <a:gd name="connsiteY43" fmla="*/ 143785 h 122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76655" h="1220230">
                <a:moveTo>
                  <a:pt x="902825" y="166934"/>
                </a:moveTo>
                <a:cubicBezTo>
                  <a:pt x="868101" y="163076"/>
                  <a:pt x="833580" y="154507"/>
                  <a:pt x="798653" y="155359"/>
                </a:cubicBezTo>
                <a:cubicBezTo>
                  <a:pt x="612044" y="159911"/>
                  <a:pt x="504563" y="143360"/>
                  <a:pt x="358815" y="201658"/>
                </a:cubicBezTo>
                <a:cubicBezTo>
                  <a:pt x="293641" y="227727"/>
                  <a:pt x="328131" y="220835"/>
                  <a:pt x="266218" y="259531"/>
                </a:cubicBezTo>
                <a:cubicBezTo>
                  <a:pt x="220937" y="287832"/>
                  <a:pt x="223424" y="273973"/>
                  <a:pt x="185195" y="305830"/>
                </a:cubicBezTo>
                <a:cubicBezTo>
                  <a:pt x="151775" y="333679"/>
                  <a:pt x="150083" y="341136"/>
                  <a:pt x="127321" y="375278"/>
                </a:cubicBezTo>
                <a:cubicBezTo>
                  <a:pt x="91187" y="483687"/>
                  <a:pt x="150381" y="323350"/>
                  <a:pt x="81023" y="444726"/>
                </a:cubicBezTo>
                <a:cubicBezTo>
                  <a:pt x="73130" y="458538"/>
                  <a:pt x="75714" y="476403"/>
                  <a:pt x="69448" y="491025"/>
                </a:cubicBezTo>
                <a:cubicBezTo>
                  <a:pt x="29942" y="583207"/>
                  <a:pt x="59109" y="471062"/>
                  <a:pt x="34724" y="560473"/>
                </a:cubicBezTo>
                <a:cubicBezTo>
                  <a:pt x="26353" y="591168"/>
                  <a:pt x="19291" y="622205"/>
                  <a:pt x="11575" y="653071"/>
                </a:cubicBezTo>
                <a:lnTo>
                  <a:pt x="0" y="699369"/>
                </a:lnTo>
                <a:cubicBezTo>
                  <a:pt x="3858" y="784250"/>
                  <a:pt x="5298" y="869276"/>
                  <a:pt x="11575" y="954012"/>
                </a:cubicBezTo>
                <a:cubicBezTo>
                  <a:pt x="13028" y="973632"/>
                  <a:pt x="15159" y="993908"/>
                  <a:pt x="23149" y="1011886"/>
                </a:cubicBezTo>
                <a:cubicBezTo>
                  <a:pt x="30984" y="1029515"/>
                  <a:pt x="46660" y="1042487"/>
                  <a:pt x="57873" y="1058185"/>
                </a:cubicBezTo>
                <a:cubicBezTo>
                  <a:pt x="80802" y="1090286"/>
                  <a:pt x="114444" y="1153351"/>
                  <a:pt x="150471" y="1162357"/>
                </a:cubicBezTo>
                <a:cubicBezTo>
                  <a:pt x="186963" y="1171480"/>
                  <a:pt x="198278" y="1173050"/>
                  <a:pt x="231494" y="1185506"/>
                </a:cubicBezTo>
                <a:cubicBezTo>
                  <a:pt x="250948" y="1192801"/>
                  <a:pt x="269322" y="1203188"/>
                  <a:pt x="289367" y="1208655"/>
                </a:cubicBezTo>
                <a:cubicBezTo>
                  <a:pt x="312009" y="1214830"/>
                  <a:pt x="335666" y="1216372"/>
                  <a:pt x="358815" y="1220230"/>
                </a:cubicBezTo>
                <a:lnTo>
                  <a:pt x="983848" y="1208655"/>
                </a:lnTo>
                <a:cubicBezTo>
                  <a:pt x="1095788" y="1204985"/>
                  <a:pt x="1035445" y="1198311"/>
                  <a:pt x="1134319" y="1162357"/>
                </a:cubicBezTo>
                <a:cubicBezTo>
                  <a:pt x="1152808" y="1155634"/>
                  <a:pt x="1173349" y="1156435"/>
                  <a:pt x="1192192" y="1150782"/>
                </a:cubicBezTo>
                <a:cubicBezTo>
                  <a:pt x="1244579" y="1135066"/>
                  <a:pt x="1268252" y="1115692"/>
                  <a:pt x="1319514" y="1092909"/>
                </a:cubicBezTo>
                <a:cubicBezTo>
                  <a:pt x="1330663" y="1087954"/>
                  <a:pt x="1342663" y="1085192"/>
                  <a:pt x="1354238" y="1081334"/>
                </a:cubicBezTo>
                <a:cubicBezTo>
                  <a:pt x="1369538" y="1069094"/>
                  <a:pt x="1417212" y="1034447"/>
                  <a:pt x="1435261" y="1011886"/>
                </a:cubicBezTo>
                <a:cubicBezTo>
                  <a:pt x="1443951" y="1001023"/>
                  <a:pt x="1449720" y="988025"/>
                  <a:pt x="1458410" y="977162"/>
                </a:cubicBezTo>
                <a:cubicBezTo>
                  <a:pt x="1524389" y="894686"/>
                  <a:pt x="1433446" y="1026179"/>
                  <a:pt x="1504709" y="919288"/>
                </a:cubicBezTo>
                <a:cubicBezTo>
                  <a:pt x="1512425" y="896139"/>
                  <a:pt x="1521438" y="873382"/>
                  <a:pt x="1527858" y="849840"/>
                </a:cubicBezTo>
                <a:cubicBezTo>
                  <a:pt x="1533034" y="830860"/>
                  <a:pt x="1533212" y="810631"/>
                  <a:pt x="1539433" y="791967"/>
                </a:cubicBezTo>
                <a:cubicBezTo>
                  <a:pt x="1544889" y="775598"/>
                  <a:pt x="1554866" y="761101"/>
                  <a:pt x="1562582" y="745668"/>
                </a:cubicBezTo>
                <a:cubicBezTo>
                  <a:pt x="1582677" y="625103"/>
                  <a:pt x="1579967" y="673568"/>
                  <a:pt x="1562582" y="491025"/>
                </a:cubicBezTo>
                <a:cubicBezTo>
                  <a:pt x="1560717" y="471441"/>
                  <a:pt x="1557229" y="451815"/>
                  <a:pt x="1551008" y="433152"/>
                </a:cubicBezTo>
                <a:cubicBezTo>
                  <a:pt x="1545552" y="416783"/>
                  <a:pt x="1533917" y="403009"/>
                  <a:pt x="1527858" y="386853"/>
                </a:cubicBezTo>
                <a:cubicBezTo>
                  <a:pt x="1522272" y="371958"/>
                  <a:pt x="1521314" y="355646"/>
                  <a:pt x="1516283" y="340554"/>
                </a:cubicBezTo>
                <a:cubicBezTo>
                  <a:pt x="1509713" y="320843"/>
                  <a:pt x="1500429" y="302135"/>
                  <a:pt x="1493134" y="282681"/>
                </a:cubicBezTo>
                <a:cubicBezTo>
                  <a:pt x="1478367" y="243302"/>
                  <a:pt x="1483813" y="242303"/>
                  <a:pt x="1458410" y="201658"/>
                </a:cubicBezTo>
                <a:cubicBezTo>
                  <a:pt x="1448186" y="185299"/>
                  <a:pt x="1433910" y="171718"/>
                  <a:pt x="1423686" y="155359"/>
                </a:cubicBezTo>
                <a:cubicBezTo>
                  <a:pt x="1395412" y="110120"/>
                  <a:pt x="1410655" y="106366"/>
                  <a:pt x="1365813" y="74336"/>
                </a:cubicBezTo>
                <a:cubicBezTo>
                  <a:pt x="1351772" y="64307"/>
                  <a:pt x="1335534" y="57595"/>
                  <a:pt x="1319514" y="51187"/>
                </a:cubicBezTo>
                <a:cubicBezTo>
                  <a:pt x="1289990" y="39377"/>
                  <a:pt x="1237873" y="23284"/>
                  <a:pt x="1203767" y="16463"/>
                </a:cubicBezTo>
                <a:cubicBezTo>
                  <a:pt x="1180754" y="11860"/>
                  <a:pt x="1157468" y="8746"/>
                  <a:pt x="1134319" y="4888"/>
                </a:cubicBezTo>
                <a:cubicBezTo>
                  <a:pt x="922268" y="13044"/>
                  <a:pt x="904925" y="-27730"/>
                  <a:pt x="787078" y="39612"/>
                </a:cubicBezTo>
                <a:cubicBezTo>
                  <a:pt x="775000" y="46514"/>
                  <a:pt x="763041" y="53856"/>
                  <a:pt x="752354" y="62762"/>
                </a:cubicBezTo>
                <a:cubicBezTo>
                  <a:pt x="739779" y="73241"/>
                  <a:pt x="730205" y="87007"/>
                  <a:pt x="717630" y="97486"/>
                </a:cubicBezTo>
                <a:cubicBezTo>
                  <a:pt x="676485" y="131773"/>
                  <a:pt x="682906" y="102920"/>
                  <a:pt x="682906" y="14378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25B24718-1E97-A841-94A6-4CA348A73264}"/>
              </a:ext>
            </a:extLst>
          </p:cNvPr>
          <p:cNvSpPr/>
          <p:nvPr/>
        </p:nvSpPr>
        <p:spPr>
          <a:xfrm>
            <a:off x="3396398" y="1185270"/>
            <a:ext cx="2351203" cy="22703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19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09193"/>
                </a:solidFill>
              </a:rPr>
              <a:t>Gegevens over roken bijhouden bij elke opname</a:t>
            </a:r>
          </a:p>
        </p:txBody>
      </p:sp>
    </p:spTree>
    <p:extLst>
      <p:ext uri="{BB962C8B-B14F-4D97-AF65-F5344CB8AC3E}">
        <p14:creationId xmlns:p14="http://schemas.microsoft.com/office/powerpoint/2010/main" val="349147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A2FFFE9-9EEE-3140-AC5D-936B33D23EFA}"/>
              </a:ext>
            </a:extLst>
          </p:cNvPr>
          <p:cNvSpPr/>
          <p:nvPr/>
        </p:nvSpPr>
        <p:spPr>
          <a:xfrm>
            <a:off x="685800" y="0"/>
            <a:ext cx="7744381" cy="422365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b="1" dirty="0">
                <a:solidFill>
                  <a:schemeClr val="tx1"/>
                </a:solidFill>
              </a:rPr>
              <a:t>Regel </a:t>
            </a:r>
            <a:r>
              <a:rPr lang="nl-NL" b="1" dirty="0">
                <a:solidFill>
                  <a:schemeClr val="tx1"/>
                </a:solidFill>
                <a:highlight>
                  <a:srgbClr val="FFFF00"/>
                </a:highlight>
              </a:rPr>
              <a:t>xxx (voor elke regel aparte dia)</a:t>
            </a:r>
          </a:p>
          <a:p>
            <a:pPr lvl="0"/>
            <a:endParaRPr lang="nl-NL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600" dirty="0"/>
              <a:t>Per regel uitgezocht: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Wat staat er precies? (letterlijke tekst van regel)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Wie heeft de regel opgesteld?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Wat gebeurt er als je de regel overtreedt?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Wat is het doel van de regel? Wat probeert de regel te regelen?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In hoeverre draagt de regel bij aan de kwaliteit van de zorg?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Wat wordt er gedaan met de informatie/uitkomst?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Hoe vaak kom je de regel tegen? (dagelijks, wekelijks, maandelijks)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Hoeveel tijd kost het om aan de regel te voldoen?</a:t>
            </a:r>
          </a:p>
          <a:p>
            <a:pPr marL="617931" lvl="1" indent="-160731">
              <a:buFont typeface="Arial" panose="020B0604020202020204" pitchFamily="34" charset="0"/>
              <a:buChar char="•"/>
            </a:pPr>
            <a:r>
              <a:rPr lang="nl-NL" sz="1400" dirty="0"/>
              <a:t>Hoe irritant/frustrerend is de regel op een schaal van 1-5?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90EFCB6-7B3A-974C-B457-032795A8721A}"/>
              </a:ext>
            </a:extLst>
          </p:cNvPr>
          <p:cNvSpPr/>
          <p:nvPr/>
        </p:nvSpPr>
        <p:spPr>
          <a:xfrm rot="10800000">
            <a:off x="8401176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72A2A98-4B7A-C841-82AA-ECC7D1730965}"/>
              </a:ext>
            </a:extLst>
          </p:cNvPr>
          <p:cNvSpPr/>
          <p:nvPr/>
        </p:nvSpPr>
        <p:spPr>
          <a:xfrm rot="10800000">
            <a:off x="8371111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9D201E2-2837-E144-83D6-DFA0C970C457}"/>
              </a:ext>
            </a:extLst>
          </p:cNvPr>
          <p:cNvSpPr/>
          <p:nvPr/>
        </p:nvSpPr>
        <p:spPr>
          <a:xfrm rot="10800000">
            <a:off x="0" y="0"/>
            <a:ext cx="772885" cy="4234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4284F80-D032-804D-B0E4-48B0E4F11B4C}"/>
              </a:ext>
            </a:extLst>
          </p:cNvPr>
          <p:cNvSpPr/>
          <p:nvPr/>
        </p:nvSpPr>
        <p:spPr>
          <a:xfrm rot="10800000">
            <a:off x="395333" y="378149"/>
            <a:ext cx="377557" cy="347823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DFEC8EB-BEC3-7A44-8EA1-282AF67774A0}"/>
              </a:ext>
            </a:extLst>
          </p:cNvPr>
          <p:cNvSpPr/>
          <p:nvPr/>
        </p:nvSpPr>
        <p:spPr>
          <a:xfrm rot="10800000">
            <a:off x="8400117" y="-10886"/>
            <a:ext cx="772885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067745A-7926-F745-95B6-C9E0914D3E3E}"/>
              </a:ext>
            </a:extLst>
          </p:cNvPr>
          <p:cNvSpPr/>
          <p:nvPr/>
        </p:nvSpPr>
        <p:spPr>
          <a:xfrm rot="10800000">
            <a:off x="-6433" y="-2"/>
            <a:ext cx="809383" cy="4234543"/>
          </a:xfrm>
          <a:prstGeom prst="rect">
            <a:avLst/>
          </a:prstGeom>
          <a:solidFill>
            <a:srgbClr val="009193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39D4A2E-55A1-7143-B27C-CE0D4232970D}"/>
              </a:ext>
            </a:extLst>
          </p:cNvPr>
          <p:cNvSpPr txBox="1"/>
          <p:nvPr/>
        </p:nvSpPr>
        <p:spPr>
          <a:xfrm>
            <a:off x="3299299" y="3487054"/>
            <a:ext cx="4398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highlight>
                  <a:srgbClr val="FFFF00"/>
                </a:highlight>
              </a:rPr>
              <a:t>Antwoorden erbij noteren</a:t>
            </a:r>
          </a:p>
          <a:p>
            <a:pPr algn="ctr"/>
            <a:r>
              <a:rPr lang="nl-NL" dirty="0">
                <a:highlight>
                  <a:srgbClr val="FFFF00"/>
                </a:highlight>
              </a:rPr>
              <a:t>Laten presenteren door interne coördinator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308204B3-4ACE-ED4E-A8F2-287313A99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77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C44198-3E20-8E40-8712-1D9B18463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05" y="0"/>
            <a:ext cx="2959812" cy="4143737"/>
          </a:xfrm>
          <a:prstGeom prst="rect">
            <a:avLst/>
          </a:prstGeom>
        </p:spPr>
      </p:pic>
      <p:pic>
        <p:nvPicPr>
          <p:cNvPr id="4" name="Afbeelding 5">
            <a:extLst>
              <a:ext uri="{FF2B5EF4-FFF2-40B4-BE49-F238E27FC236}">
                <a16:creationId xmlns:a16="http://schemas.microsoft.com/office/drawing/2014/main" id="{A0ADB783-3097-C141-832B-5A2E30C60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6902700-A155-8F42-9B34-3469F80829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72" r="6037" b="12452"/>
          <a:stretch/>
        </p:blipFill>
        <p:spPr>
          <a:xfrm>
            <a:off x="4418913" y="760140"/>
            <a:ext cx="3823575" cy="2705064"/>
          </a:xfrm>
          <a:prstGeom prst="rect">
            <a:avLst/>
          </a:prstGeom>
          <a:effectLst/>
        </p:spPr>
      </p:pic>
      <p:sp>
        <p:nvSpPr>
          <p:cNvPr id="7" name="Rechthoek 18">
            <a:extLst>
              <a:ext uri="{FF2B5EF4-FFF2-40B4-BE49-F238E27FC236}">
                <a16:creationId xmlns:a16="http://schemas.microsoft.com/office/drawing/2014/main" id="{366D80B4-F994-FE4C-A1BB-D51347435BC7}"/>
              </a:ext>
            </a:extLst>
          </p:cNvPr>
          <p:cNvSpPr/>
          <p:nvPr/>
        </p:nvSpPr>
        <p:spPr>
          <a:xfrm rot="10800000">
            <a:off x="-14230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8" name="Rechthoek 18">
            <a:extLst>
              <a:ext uri="{FF2B5EF4-FFF2-40B4-BE49-F238E27FC236}">
                <a16:creationId xmlns:a16="http://schemas.microsoft.com/office/drawing/2014/main" id="{E39C6C4D-9303-D042-8CCA-22E9A5FB29BD}"/>
              </a:ext>
            </a:extLst>
          </p:cNvPr>
          <p:cNvSpPr/>
          <p:nvPr/>
        </p:nvSpPr>
        <p:spPr>
          <a:xfrm rot="16200000">
            <a:off x="-1683731" y="1979597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9" name="Rechthoek 18">
            <a:extLst>
              <a:ext uri="{FF2B5EF4-FFF2-40B4-BE49-F238E27FC236}">
                <a16:creationId xmlns:a16="http://schemas.microsoft.com/office/drawing/2014/main" id="{F8F3ABD4-CB98-A943-951E-80B8D4B2410B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0" name="Rechthoek 18">
            <a:extLst>
              <a:ext uri="{FF2B5EF4-FFF2-40B4-BE49-F238E27FC236}">
                <a16:creationId xmlns:a16="http://schemas.microsoft.com/office/drawing/2014/main" id="{F2EE3AFA-3DDB-2945-A05C-4CF8F9C441C4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1B26D26C-803F-9F49-8B1A-3DEC7BF7CDB1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3" name="Rechthoek 18">
            <a:extLst>
              <a:ext uri="{FF2B5EF4-FFF2-40B4-BE49-F238E27FC236}">
                <a16:creationId xmlns:a16="http://schemas.microsoft.com/office/drawing/2014/main" id="{E692EA1E-41F6-574A-8733-F0B4CE0EA54D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711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9144000" cy="423454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4" name="Tekstvak 3"/>
          <p:cNvSpPr txBox="1"/>
          <p:nvPr/>
        </p:nvSpPr>
        <p:spPr>
          <a:xfrm>
            <a:off x="4968875" y="1881188"/>
            <a:ext cx="26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i="1" dirty="0">
                <a:solidFill>
                  <a:schemeClr val="bg1"/>
                </a:solidFill>
              </a:rPr>
              <a:t>Waar een wil is,</a:t>
            </a:r>
          </a:p>
          <a:p>
            <a:r>
              <a:rPr lang="nl-NL" sz="3000" i="1" dirty="0">
                <a:solidFill>
                  <a:schemeClr val="bg1"/>
                </a:solidFill>
              </a:rPr>
              <a:t>is een weg</a:t>
            </a:r>
          </a:p>
        </p:txBody>
      </p:sp>
      <p:pic>
        <p:nvPicPr>
          <p:cNvPr id="3" name="Afbeelding 2" descr="ja nee vinkjes jpe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t="15038"/>
          <a:stretch/>
        </p:blipFill>
        <p:spPr>
          <a:xfrm>
            <a:off x="1148324" y="747465"/>
            <a:ext cx="2751340" cy="2837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4F61B9E-9EBA-B34F-AB4D-E4FCD8F1DDB8}"/>
              </a:ext>
            </a:extLst>
          </p:cNvPr>
          <p:cNvSpPr txBox="1"/>
          <p:nvPr/>
        </p:nvSpPr>
        <p:spPr>
          <a:xfrm>
            <a:off x="1521946" y="3092962"/>
            <a:ext cx="11665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i="1" dirty="0"/>
              <a:t>voorstel</a:t>
            </a:r>
          </a:p>
        </p:txBody>
      </p:sp>
      <p:sp>
        <p:nvSpPr>
          <p:cNvPr id="7" name="Rechthoek 18">
            <a:extLst>
              <a:ext uri="{FF2B5EF4-FFF2-40B4-BE49-F238E27FC236}">
                <a16:creationId xmlns:a16="http://schemas.microsoft.com/office/drawing/2014/main" id="{0937D385-4C52-F74B-991D-236111502643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8" name="Rechthoek 18">
            <a:extLst>
              <a:ext uri="{FF2B5EF4-FFF2-40B4-BE49-F238E27FC236}">
                <a16:creationId xmlns:a16="http://schemas.microsoft.com/office/drawing/2014/main" id="{17CE5AD0-B12F-CA4B-82BE-B79BA0312051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9" name="Rechthoek 18">
            <a:extLst>
              <a:ext uri="{FF2B5EF4-FFF2-40B4-BE49-F238E27FC236}">
                <a16:creationId xmlns:a16="http://schemas.microsoft.com/office/drawing/2014/main" id="{28F1BB1A-D64C-AF40-B073-EF9B473EFC55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0" name="Rechthoek 18">
            <a:extLst>
              <a:ext uri="{FF2B5EF4-FFF2-40B4-BE49-F238E27FC236}">
                <a16:creationId xmlns:a16="http://schemas.microsoft.com/office/drawing/2014/main" id="{17397085-630A-2E42-B3D1-6FAB688BEA3D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1" name="Rechthoek 18">
            <a:extLst>
              <a:ext uri="{FF2B5EF4-FFF2-40B4-BE49-F238E27FC236}">
                <a16:creationId xmlns:a16="http://schemas.microsoft.com/office/drawing/2014/main" id="{BACC2183-24BC-9A48-B93E-CD1A83219BC9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272D889B-F280-D240-8C0B-0EF33E322ACA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8EBD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1A0247C0-4E7F-BD45-865E-61390C3DE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21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03302D1-C66C-DF4D-BBB0-F60C73773F96}"/>
              </a:ext>
            </a:extLst>
          </p:cNvPr>
          <p:cNvSpPr/>
          <p:nvPr/>
        </p:nvSpPr>
        <p:spPr>
          <a:xfrm>
            <a:off x="0" y="0"/>
            <a:ext cx="9144000" cy="42345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D2152-085D-2942-A760-63A63F5E3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295" y="1870719"/>
            <a:ext cx="6172200" cy="4839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3000" i="1" dirty="0">
                <a:solidFill>
                  <a:schemeClr val="bg1"/>
                </a:solidFill>
              </a:rPr>
              <a:t>Op zoek naar de rek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82FD4FB9-7F35-B048-BE92-2FF66C954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32" y="4450700"/>
            <a:ext cx="2651187" cy="559425"/>
          </a:xfrm>
          <a:prstGeom prst="rect">
            <a:avLst/>
          </a:prstGeom>
          <a:ln>
            <a:noFill/>
          </a:ln>
        </p:spPr>
      </p:pic>
      <p:sp>
        <p:nvSpPr>
          <p:cNvPr id="11" name="Rechthoek 18">
            <a:extLst>
              <a:ext uri="{FF2B5EF4-FFF2-40B4-BE49-F238E27FC236}">
                <a16:creationId xmlns:a16="http://schemas.microsoft.com/office/drawing/2014/main" id="{7606C867-FAD2-F141-B56C-7C4721041E7C}"/>
              </a:ext>
            </a:extLst>
          </p:cNvPr>
          <p:cNvSpPr/>
          <p:nvPr/>
        </p:nvSpPr>
        <p:spPr>
          <a:xfrm rot="10800000">
            <a:off x="-5207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2" name="Rechthoek 18">
            <a:extLst>
              <a:ext uri="{FF2B5EF4-FFF2-40B4-BE49-F238E27FC236}">
                <a16:creationId xmlns:a16="http://schemas.microsoft.com/office/drawing/2014/main" id="{1AC08FB7-8788-FA44-A4AD-98E6D9742C5C}"/>
              </a:ext>
            </a:extLst>
          </p:cNvPr>
          <p:cNvSpPr/>
          <p:nvPr/>
        </p:nvSpPr>
        <p:spPr>
          <a:xfrm rot="16200000">
            <a:off x="-1683731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3" name="Rechthoek 18">
            <a:extLst>
              <a:ext uri="{FF2B5EF4-FFF2-40B4-BE49-F238E27FC236}">
                <a16:creationId xmlns:a16="http://schemas.microsoft.com/office/drawing/2014/main" id="{40749FC6-64D3-9B47-8C17-89C87018F4F6}"/>
              </a:ext>
            </a:extLst>
          </p:cNvPr>
          <p:cNvSpPr/>
          <p:nvPr/>
        </p:nvSpPr>
        <p:spPr>
          <a:xfrm rot="10800000">
            <a:off x="-5207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2B3A8A14-2E37-B049-B480-1047885526B4}"/>
              </a:ext>
            </a:extLst>
          </p:cNvPr>
          <p:cNvSpPr/>
          <p:nvPr/>
        </p:nvSpPr>
        <p:spPr>
          <a:xfrm rot="10800000">
            <a:off x="8342921" y="0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0FFB8439-5B9F-3E48-9D5C-03D181121308}"/>
              </a:ext>
            </a:extLst>
          </p:cNvPr>
          <p:cNvSpPr/>
          <p:nvPr/>
        </p:nvSpPr>
        <p:spPr>
          <a:xfrm rot="16200000">
            <a:off x="7087323" y="1923598"/>
            <a:ext cx="3735197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16" name="Rechthoek 18">
            <a:extLst>
              <a:ext uri="{FF2B5EF4-FFF2-40B4-BE49-F238E27FC236}">
                <a16:creationId xmlns:a16="http://schemas.microsoft.com/office/drawing/2014/main" id="{74D1026F-940C-C141-8A71-D05DB5FC1F42}"/>
              </a:ext>
            </a:extLst>
          </p:cNvPr>
          <p:cNvSpPr/>
          <p:nvPr/>
        </p:nvSpPr>
        <p:spPr>
          <a:xfrm rot="10800000">
            <a:off x="8342921" y="3856394"/>
            <a:ext cx="801075" cy="378149"/>
          </a:xfrm>
          <a:prstGeom prst="rect">
            <a:avLst/>
          </a:prstGeom>
          <a:solidFill>
            <a:srgbClr val="F5BD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541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CBD86D65F5A4B9614FF6AD8F4F42F" ma:contentTypeVersion="18" ma:contentTypeDescription="Een nieuw document maken." ma:contentTypeScope="" ma:versionID="2682599f77e610427ec67bf10264c1c9">
  <xsd:schema xmlns:xsd="http://www.w3.org/2001/XMLSchema" xmlns:xs="http://www.w3.org/2001/XMLSchema" xmlns:p="http://schemas.microsoft.com/office/2006/metadata/properties" xmlns:ns2="43c53462-6797-4bda-b315-cac813886573" xmlns:ns3="da013189-2b80-47db-a288-19853721f028" targetNamespace="http://schemas.microsoft.com/office/2006/metadata/properties" ma:root="true" ma:fieldsID="9c3927b154b69a920f18aa605f29365e" ns2:_="" ns3:_="">
    <xsd:import namespace="43c53462-6797-4bda-b315-cac813886573"/>
    <xsd:import namespace="da013189-2b80-47db-a288-19853721f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53462-6797-4bda-b315-cac8138865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25a6490-9a38-489a-a63c-b5276ee9b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3189-2b80-47db-a288-19853721f02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6aaf7d-1db8-4df8-9049-4b9c6e64f5ec}" ma:internalName="TaxCatchAll" ma:showField="CatchAllData" ma:web="da013189-2b80-47db-a288-19853721f0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c53462-6797-4bda-b315-cac813886573">
      <Terms xmlns="http://schemas.microsoft.com/office/infopath/2007/PartnerControls"/>
    </lcf76f155ced4ddcb4097134ff3c332f>
    <TaxCatchAll xmlns="da013189-2b80-47db-a288-19853721f028" xsi:nil="true"/>
  </documentManagement>
</p:properties>
</file>

<file path=customXml/itemProps1.xml><?xml version="1.0" encoding="utf-8"?>
<ds:datastoreItem xmlns:ds="http://schemas.openxmlformats.org/officeDocument/2006/customXml" ds:itemID="{4080A687-28F2-4971-BD29-C49D4D447B20}"/>
</file>

<file path=customXml/itemProps2.xml><?xml version="1.0" encoding="utf-8"?>
<ds:datastoreItem xmlns:ds="http://schemas.openxmlformats.org/officeDocument/2006/customXml" ds:itemID="{819E3C34-EE41-41B2-8248-35A101CB1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D2068A-2FD1-4AD6-805E-70F1CDDC8D15}">
  <ds:schemaRefs>
    <ds:schemaRef ds:uri="http://schemas.microsoft.com/office/2006/metadata/properties"/>
    <ds:schemaRef ds:uri="http://schemas.microsoft.com/office/infopath/2007/PartnerControls"/>
    <ds:schemaRef ds:uri="d1e0222f-efee-40cf-a1f4-6105ae19dd63"/>
    <ds:schemaRef ds:uri="f0b0b4b1-3dd1-450b-9335-9c4ee42328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3863</Words>
  <Application>Microsoft Office PowerPoint</Application>
  <PresentationFormat>Diavoorstelling (16:9)</PresentationFormat>
  <Paragraphs>854</Paragraphs>
  <Slides>51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8" baseType="lpstr">
      <vt:lpstr>Arial</vt:lpstr>
      <vt:lpstr>Arial,Sans-Serif</vt:lpstr>
      <vt:lpstr>Calibri</vt:lpstr>
      <vt:lpstr>Calibri Light</vt:lpstr>
      <vt:lpstr>Verdana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Boukje Keijzer</dc:creator>
  <cp:lastModifiedBy>Karen Hofstede | Actie Leer Netwerk</cp:lastModifiedBy>
  <cp:revision>660</cp:revision>
  <cp:lastPrinted>2019-10-09T14:04:53Z</cp:lastPrinted>
  <dcterms:created xsi:type="dcterms:W3CDTF">2019-08-19T14:23:00Z</dcterms:created>
  <dcterms:modified xsi:type="dcterms:W3CDTF">2024-08-28T12:25:46Z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0x010100079CBD86D65F5A4B9614FF6AD8F4F42F</vt:lpwstr>
  </property>
  <property fmtid="{D5CDD505-2E9C-101B-9397-08002B2CF9AE}" pid="3" name="MediaServiceImageTags">
    <vt:lpwstr/>
  </property>
</Properties>
</file>