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8"/>
  </p:notesMasterIdLst>
  <p:sldIdLst>
    <p:sldId id="350" r:id="rId5"/>
    <p:sldId id="264" r:id="rId6"/>
    <p:sldId id="379" r:id="rId7"/>
    <p:sldId id="258" r:id="rId8"/>
    <p:sldId id="522" r:id="rId9"/>
    <p:sldId id="372" r:id="rId10"/>
    <p:sldId id="373" r:id="rId11"/>
    <p:sldId id="275" r:id="rId12"/>
    <p:sldId id="523" r:id="rId13"/>
    <p:sldId id="392" r:id="rId14"/>
    <p:sldId id="524" r:id="rId15"/>
    <p:sldId id="345" r:id="rId16"/>
    <p:sldId id="394" r:id="rId17"/>
    <p:sldId id="560" r:id="rId18"/>
    <p:sldId id="528" r:id="rId19"/>
    <p:sldId id="561" r:id="rId20"/>
    <p:sldId id="562" r:id="rId21"/>
    <p:sldId id="563" r:id="rId22"/>
    <p:sldId id="564" r:id="rId23"/>
    <p:sldId id="558" r:id="rId24"/>
    <p:sldId id="500" r:id="rId25"/>
    <p:sldId id="502" r:id="rId26"/>
    <p:sldId id="38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76D5D6"/>
    <a:srgbClr val="00D4D6"/>
    <a:srgbClr val="FFFFFF"/>
    <a:srgbClr val="521B93"/>
    <a:srgbClr val="38D3AA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/>
    <p:restoredTop sz="62500" autoAdjust="0"/>
  </p:normalViewPr>
  <p:slideViewPr>
    <p:cSldViewPr snapToGrid="0" snapToObjects="1">
      <p:cViewPr varScale="1">
        <p:scale>
          <a:sx n="88" d="100"/>
          <a:sy n="88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693F-48F8-BC40-977E-BE472E02D045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80E0C-3969-C942-8459-7A9CC2EAE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41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groot is de kans dat het argument/de aanname/de veronderstelling gebruikt/waarheid wordt?</a:t>
            </a:r>
          </a:p>
          <a:p>
            <a:r>
              <a:rPr lang="nl-NL" dirty="0"/>
              <a:t>Wat is het effect als dit zich voordoet? Hoe erg is het?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34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90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17F2-0A80-5045-9A04-A8904B375D2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0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Zijn dit de type partners waarmee jullie te maken </a:t>
            </a:r>
          </a:p>
          <a:p>
            <a:r>
              <a:rPr lang="nl-NL" dirty="0">
                <a:cs typeface="Calibri"/>
              </a:rPr>
              <a:t>Afspraken wijkteams en gemeente anders dan anderen.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Afhankelijk van de regels al dan niet de partners betrekken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Invloed op de regel zelf, opgesteld in samenwerking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17F2-0A80-5045-9A04-A8904B375D2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11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17F2-0A80-5045-9A04-A8904B375D2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40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Nota bene: voor de meeste rek hoef je niets aan de regel te veranderen!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Er is al veel meer mogelijk dan je denkt.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88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Als ik “last” heb van een regel zal ik proberen een andere weg te vinden.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Collectieve verantwoordelijkheid en motivatie.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98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Beren op de weg zijn argumenten/gedachten/aannames die je tegenhouden om anders met de regel om te gaan /  de regel af te schaffen. </a:t>
            </a:r>
          </a:p>
          <a:p>
            <a:r>
              <a:rPr lang="nl-NL" dirty="0"/>
              <a:t>Oftewel die je belemmeren om de rek op te zoeken.</a:t>
            </a:r>
          </a:p>
          <a:p>
            <a:r>
              <a:rPr lang="nl-NL" dirty="0"/>
              <a:t>Deze kunnen ingedeeld worden in vier categorieën: bestuur, organisatie, individu en relatie met anderen.</a:t>
            </a:r>
          </a:p>
          <a:p>
            <a:r>
              <a:rPr lang="nl-NL" dirty="0"/>
              <a:t>Ik licht er een paar kort toe.</a:t>
            </a:r>
          </a:p>
          <a:p>
            <a:r>
              <a:rPr lang="nl-NL" dirty="0"/>
              <a:t>Zijn de beren herkenbaar?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38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55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Inzicht: wat voor beer is het: kwadrant/hoe vaak komt hij voor en wat is het effect/hoe gevaarlijk is hij?</a:t>
            </a:r>
          </a:p>
          <a:p>
            <a:r>
              <a:rPr lang="nl-NL" dirty="0"/>
              <a:t>Overzicht: op wiens pad staat de beer (wie kan hem verjagen)</a:t>
            </a:r>
          </a:p>
          <a:p>
            <a:r>
              <a:rPr lang="nl-NL" dirty="0"/>
              <a:t>Uitzicht: hoe zou je de beer kunnen verjagen?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78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42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40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57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52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31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1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2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5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7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4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ekstvak 3"/>
          <p:cNvSpPr txBox="1"/>
          <p:nvPr/>
        </p:nvSpPr>
        <p:spPr>
          <a:xfrm>
            <a:off x="1343932" y="1563269"/>
            <a:ext cx="3377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</a:rPr>
              <a:t>Intake </a:t>
            </a:r>
            <a:r>
              <a:rPr lang="nl-NL" sz="3000" dirty="0"/>
              <a:t>[</a:t>
            </a:r>
            <a:r>
              <a:rPr lang="nl-NL" sz="3000" dirty="0">
                <a:solidFill>
                  <a:schemeClr val="bg1"/>
                </a:solidFill>
              </a:rPr>
              <a:t>Ont</a:t>
            </a:r>
            <a:r>
              <a:rPr lang="nl-NL" sz="3000" dirty="0"/>
              <a:t>]</a:t>
            </a:r>
            <a:r>
              <a:rPr lang="nl-NL" sz="3000" dirty="0" err="1">
                <a:solidFill>
                  <a:schemeClr val="bg1"/>
                </a:solidFill>
              </a:rPr>
              <a:t>regelbus</a:t>
            </a:r>
            <a:endParaRPr lang="nl-NL" sz="30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984CFF0-C885-494F-A067-F8E0A2C71022}"/>
              </a:ext>
            </a:extLst>
          </p:cNvPr>
          <p:cNvSpPr txBox="1"/>
          <p:nvPr/>
        </p:nvSpPr>
        <p:spPr>
          <a:xfrm>
            <a:off x="695208" y="4422912"/>
            <a:ext cx="387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Naar een lokale </a:t>
            </a:r>
            <a:r>
              <a:rPr lang="nl-NL" sz="1400" b="1" dirty="0">
                <a:solidFill>
                  <a:srgbClr val="009193"/>
                </a:solidFill>
              </a:rPr>
              <a:t>ontregelbeweging</a:t>
            </a:r>
            <a:r>
              <a:rPr lang="nl-NL" sz="1400" b="1" dirty="0"/>
              <a:t> </a:t>
            </a:r>
          </a:p>
          <a:p>
            <a:pPr algn="ctr"/>
            <a:r>
              <a:rPr lang="nl-NL" sz="1400" b="1" dirty="0"/>
              <a:t>voor meer plezier en ruimte op de werkvloer.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089E4AC-B007-074F-ABE0-726277C4244B}"/>
              </a:ext>
            </a:extLst>
          </p:cNvPr>
          <p:cNvSpPr/>
          <p:nvPr/>
        </p:nvSpPr>
        <p:spPr>
          <a:xfrm rot="10800000">
            <a:off x="8371111" y="0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4819F0C-CC3E-D047-8600-52D654B066CA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A93DD82-AEFD-8945-A8CA-3C785F84F44E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5DFD34-4F63-5D47-A988-3A4385A24B61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E6917E89-669C-CC4E-BEC8-0B2D5D77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12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738563" y="4699484"/>
            <a:ext cx="18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SOORTEN REGELS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5A0C41-787C-2243-9A6B-EC600A9A15C8}"/>
              </a:ext>
            </a:extLst>
          </p:cNvPr>
          <p:cNvSpPr txBox="1"/>
          <p:nvPr/>
        </p:nvSpPr>
        <p:spPr>
          <a:xfrm>
            <a:off x="1523607" y="4514818"/>
            <a:ext cx="16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accent2"/>
                </a:solidFill>
              </a:rPr>
              <a:t>Lokaal netwerk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A86B587-3CAC-F942-A847-C6B241A6BA23}"/>
              </a:ext>
            </a:extLst>
          </p:cNvPr>
          <p:cNvSpPr/>
          <p:nvPr/>
        </p:nvSpPr>
        <p:spPr>
          <a:xfrm rot="10800000">
            <a:off x="8168004" y="-1"/>
            <a:ext cx="960670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9AEAE82-17B7-8F40-AF84-6B245BB18B44}"/>
              </a:ext>
            </a:extLst>
          </p:cNvPr>
          <p:cNvSpPr/>
          <p:nvPr/>
        </p:nvSpPr>
        <p:spPr>
          <a:xfrm rot="10800000">
            <a:off x="-6433" y="-1"/>
            <a:ext cx="80107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9EF24D5-ABF7-2345-ACC9-2B2094780B05}"/>
              </a:ext>
            </a:extLst>
          </p:cNvPr>
          <p:cNvSpPr/>
          <p:nvPr/>
        </p:nvSpPr>
        <p:spPr>
          <a:xfrm rot="10800000">
            <a:off x="395332" y="378148"/>
            <a:ext cx="42106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1133453-DE78-C242-956E-9A0E2C454562}"/>
              </a:ext>
            </a:extLst>
          </p:cNvPr>
          <p:cNvSpPr/>
          <p:nvPr/>
        </p:nvSpPr>
        <p:spPr>
          <a:xfrm rot="10800000">
            <a:off x="8168004" y="378148"/>
            <a:ext cx="42106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620E202-05E8-524D-9218-A4CB6552EAFB}"/>
              </a:ext>
            </a:extLst>
          </p:cNvPr>
          <p:cNvSpPr/>
          <p:nvPr/>
        </p:nvSpPr>
        <p:spPr>
          <a:xfrm>
            <a:off x="3460903" y="1845123"/>
            <a:ext cx="1840440" cy="5442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organisatie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C2F30F7-06D3-6C44-A237-B17925A02CD8}"/>
              </a:ext>
            </a:extLst>
          </p:cNvPr>
          <p:cNvSpPr/>
          <p:nvPr/>
        </p:nvSpPr>
        <p:spPr>
          <a:xfrm>
            <a:off x="914400" y="1379347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Gemeente A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A2C7B85-27C3-374F-A1F5-C794788FB642}"/>
              </a:ext>
            </a:extLst>
          </p:cNvPr>
          <p:cNvSpPr/>
          <p:nvPr/>
        </p:nvSpPr>
        <p:spPr>
          <a:xfrm>
            <a:off x="1522806" y="937345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Gemeente A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2925C28-8FD4-924E-AA36-AA9099216533}"/>
              </a:ext>
            </a:extLst>
          </p:cNvPr>
          <p:cNvSpPr/>
          <p:nvPr/>
        </p:nvSpPr>
        <p:spPr>
          <a:xfrm>
            <a:off x="2481943" y="520549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Gemeente A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923CC6A-4108-EC45-976E-9C0799985158}"/>
              </a:ext>
            </a:extLst>
          </p:cNvPr>
          <p:cNvSpPr/>
          <p:nvPr/>
        </p:nvSpPr>
        <p:spPr>
          <a:xfrm>
            <a:off x="1218165" y="2505080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Regio K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B81B823-8E29-064D-BF89-B4E7DE562FBB}"/>
              </a:ext>
            </a:extLst>
          </p:cNvPr>
          <p:cNvSpPr/>
          <p:nvPr/>
        </p:nvSpPr>
        <p:spPr>
          <a:xfrm>
            <a:off x="6479405" y="2421889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Inkoopkantoor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406ED2B-9927-B246-B4C4-4806235CE60F}"/>
              </a:ext>
            </a:extLst>
          </p:cNvPr>
          <p:cNvSpPr/>
          <p:nvPr/>
        </p:nvSpPr>
        <p:spPr>
          <a:xfrm>
            <a:off x="1561134" y="2941549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Regio L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022210F-6663-C94A-95DD-656EAF337A70}"/>
              </a:ext>
            </a:extLst>
          </p:cNvPr>
          <p:cNvSpPr/>
          <p:nvPr/>
        </p:nvSpPr>
        <p:spPr>
          <a:xfrm>
            <a:off x="5245840" y="544914"/>
            <a:ext cx="2042191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Zorgverzekeraar X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828BBDC-FE60-1845-8631-EDD5BE9E610B}"/>
              </a:ext>
            </a:extLst>
          </p:cNvPr>
          <p:cNvSpPr/>
          <p:nvPr/>
        </p:nvSpPr>
        <p:spPr>
          <a:xfrm>
            <a:off x="5633881" y="964946"/>
            <a:ext cx="2042191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Zorgverzekeraar Y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B1BDFDE1-6CA8-AB4E-BEAF-F7D80CAA3B3B}"/>
              </a:ext>
            </a:extLst>
          </p:cNvPr>
          <p:cNvSpPr/>
          <p:nvPr/>
        </p:nvSpPr>
        <p:spPr>
          <a:xfrm>
            <a:off x="5952247" y="1378008"/>
            <a:ext cx="2042191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Zorgverzekeraar </a:t>
            </a:r>
            <a:r>
              <a:rPr lang="nl-NL" dirty="0" err="1"/>
              <a:t>Z</a:t>
            </a:r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133AC2A-2699-B445-BC56-3AE48F9BB167}"/>
              </a:ext>
            </a:extLst>
          </p:cNvPr>
          <p:cNvSpPr/>
          <p:nvPr/>
        </p:nvSpPr>
        <p:spPr>
          <a:xfrm>
            <a:off x="5793045" y="2824592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zorginstelling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5EA8792-62A5-6F48-A85C-4C0471F916AD}"/>
              </a:ext>
            </a:extLst>
          </p:cNvPr>
          <p:cNvSpPr/>
          <p:nvPr/>
        </p:nvSpPr>
        <p:spPr>
          <a:xfrm>
            <a:off x="5030032" y="3240408"/>
            <a:ext cx="1646796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wijkteams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73D9A20-19E4-2747-9C6D-401E9389A544}"/>
              </a:ext>
            </a:extLst>
          </p:cNvPr>
          <p:cNvSpPr/>
          <p:nvPr/>
        </p:nvSpPr>
        <p:spPr>
          <a:xfrm>
            <a:off x="2481943" y="3710610"/>
            <a:ext cx="2177958" cy="36933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Andere partners</a:t>
            </a:r>
          </a:p>
        </p:txBody>
      </p:sp>
      <p:pic>
        <p:nvPicPr>
          <p:cNvPr id="27" name="Afbeelding 5">
            <a:extLst>
              <a:ext uri="{FF2B5EF4-FFF2-40B4-BE49-F238E27FC236}">
                <a16:creationId xmlns:a16="http://schemas.microsoft.com/office/drawing/2014/main" id="{623F26C4-2776-174C-BE5B-15A2783DD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81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F192378-FA43-C04A-8B88-EB420B173537}"/>
              </a:ext>
            </a:extLst>
          </p:cNvPr>
          <p:cNvGrpSpPr/>
          <p:nvPr/>
        </p:nvGrpSpPr>
        <p:grpSpPr>
          <a:xfrm>
            <a:off x="0" y="0"/>
            <a:ext cx="9135107" cy="4234543"/>
            <a:chOff x="-6433" y="-1"/>
            <a:chExt cx="9135107" cy="4234543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390D9CF2-92EF-164A-9B4D-EB738D8A92FF}"/>
                </a:ext>
              </a:extLst>
            </p:cNvPr>
            <p:cNvSpPr txBox="1"/>
            <p:nvPr/>
          </p:nvSpPr>
          <p:spPr>
            <a:xfrm>
              <a:off x="3476626" y="565414"/>
              <a:ext cx="2205155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VERANTWOORDING</a:t>
              </a:r>
            </a:p>
            <a:p>
              <a:pPr algn="ctr"/>
              <a:r>
                <a:rPr lang="nl-NL" sz="1400" dirty="0"/>
                <a:t>(onderbouwing, bewijslast, </a:t>
              </a:r>
            </a:p>
            <a:p>
              <a:pPr algn="ctr"/>
              <a:r>
                <a:rPr lang="nl-NL" sz="1400" dirty="0"/>
                <a:t>kostenbeheersing)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6050D5A1-D797-DA4D-84DA-1BE7DA46E5EB}"/>
                </a:ext>
              </a:extLst>
            </p:cNvPr>
            <p:cNvSpPr txBox="1"/>
            <p:nvPr/>
          </p:nvSpPr>
          <p:spPr>
            <a:xfrm>
              <a:off x="3467143" y="1639331"/>
              <a:ext cx="2241890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AANSPRAKELIJKHEID</a:t>
              </a:r>
            </a:p>
            <a:p>
              <a:pPr algn="ctr"/>
              <a:r>
                <a:rPr lang="nl-NL" sz="1400" dirty="0"/>
                <a:t>(mandaat, positie, eigenaarschap)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86B587-3CAC-F942-A847-C6B241A6BA23}"/>
                </a:ext>
              </a:extLst>
            </p:cNvPr>
            <p:cNvSpPr/>
            <p:nvPr/>
          </p:nvSpPr>
          <p:spPr>
            <a:xfrm rot="10800000">
              <a:off x="8168004" y="-1"/>
              <a:ext cx="960670" cy="4234543"/>
            </a:xfrm>
            <a:prstGeom prst="rect">
              <a:avLst/>
            </a:prstGeom>
            <a:solidFill>
              <a:srgbClr val="009193">
                <a:alpha val="4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F9AEAE82-17B7-8F40-AF84-6B245BB18B44}"/>
                </a:ext>
              </a:extLst>
            </p:cNvPr>
            <p:cNvSpPr/>
            <p:nvPr/>
          </p:nvSpPr>
          <p:spPr>
            <a:xfrm rot="10800000">
              <a:off x="-6433" y="-1"/>
              <a:ext cx="801075" cy="4234543"/>
            </a:xfrm>
            <a:prstGeom prst="rect">
              <a:avLst/>
            </a:prstGeom>
            <a:solidFill>
              <a:srgbClr val="009193">
                <a:alpha val="4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9EF24D5-ABF7-2345-ACC9-2B2094780B05}"/>
                </a:ext>
              </a:extLst>
            </p:cNvPr>
            <p:cNvSpPr/>
            <p:nvPr/>
          </p:nvSpPr>
          <p:spPr>
            <a:xfrm rot="10800000">
              <a:off x="395332" y="378148"/>
              <a:ext cx="421067" cy="3478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1133453-DE78-C242-956E-9A0E2C454562}"/>
                </a:ext>
              </a:extLst>
            </p:cNvPr>
            <p:cNvSpPr/>
            <p:nvPr/>
          </p:nvSpPr>
          <p:spPr>
            <a:xfrm rot="10800000">
              <a:off x="8168004" y="378148"/>
              <a:ext cx="421067" cy="3478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5C3EE15-0946-CB4B-8784-21D26E225F93}"/>
                </a:ext>
              </a:extLst>
            </p:cNvPr>
            <p:cNvSpPr txBox="1"/>
            <p:nvPr/>
          </p:nvSpPr>
          <p:spPr>
            <a:xfrm>
              <a:off x="646050" y="2747961"/>
              <a:ext cx="2540349" cy="861774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VEILIGHEID PATIËNT</a:t>
              </a:r>
            </a:p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/ MEDEWERKER</a:t>
              </a:r>
            </a:p>
            <a:p>
              <a:pPr algn="ctr"/>
              <a:r>
                <a:rPr lang="nl-NL" sz="1400" dirty="0"/>
                <a:t>(risico’s vermijden)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0C4BB33-92AC-9340-A9CA-C9E937E28A90}"/>
                </a:ext>
              </a:extLst>
            </p:cNvPr>
            <p:cNvSpPr txBox="1"/>
            <p:nvPr/>
          </p:nvSpPr>
          <p:spPr>
            <a:xfrm>
              <a:off x="646052" y="1631079"/>
              <a:ext cx="2540347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GELIJKHEID</a:t>
              </a:r>
            </a:p>
            <a:p>
              <a:pPr algn="ctr"/>
              <a:r>
                <a:rPr lang="nl-NL" sz="1350" dirty="0"/>
                <a:t>(</a:t>
              </a:r>
              <a:r>
                <a:rPr lang="nl-NL" sz="1400" dirty="0"/>
                <a:t>gelijke behandeling, rechtvaardigheid)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EC44627-21B8-314C-A320-C2793B22E6E4}"/>
                </a:ext>
              </a:extLst>
            </p:cNvPr>
            <p:cNvSpPr txBox="1"/>
            <p:nvPr/>
          </p:nvSpPr>
          <p:spPr>
            <a:xfrm>
              <a:off x="6082349" y="2743732"/>
              <a:ext cx="2259658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accent6"/>
                  </a:solidFill>
                </a:defRPr>
              </a:lvl1pPr>
            </a:lstStyle>
            <a:p>
              <a:r>
                <a:rPr lang="nl-NL" dirty="0">
                  <a:solidFill>
                    <a:srgbClr val="009193"/>
                  </a:solidFill>
                </a:rPr>
                <a:t>IDENTITEIT</a:t>
              </a:r>
            </a:p>
            <a:p>
              <a:r>
                <a:rPr lang="nl-NL" sz="1400" b="0" dirty="0">
                  <a:solidFill>
                    <a:schemeClr val="tx1"/>
                  </a:solidFill>
                </a:rPr>
                <a:t>(werkwijzen organisatie, reputatie)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2018D903-56DF-3C45-9CA3-CD4F62DE4602}"/>
                </a:ext>
              </a:extLst>
            </p:cNvPr>
            <p:cNvSpPr txBox="1"/>
            <p:nvPr/>
          </p:nvSpPr>
          <p:spPr>
            <a:xfrm>
              <a:off x="646052" y="568621"/>
              <a:ext cx="2540349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accent6"/>
                  </a:solidFill>
                </a:defRPr>
              </a:lvl1pPr>
            </a:lstStyle>
            <a:p>
              <a:r>
                <a:rPr lang="nl-NL" dirty="0">
                  <a:solidFill>
                    <a:srgbClr val="009193"/>
                  </a:solidFill>
                </a:rPr>
                <a:t>ONTWIKKELING PATIËNT</a:t>
              </a:r>
            </a:p>
            <a:p>
              <a:r>
                <a:rPr lang="nl-NL" sz="1400" b="0" dirty="0">
                  <a:solidFill>
                    <a:schemeClr val="tx1"/>
                  </a:solidFill>
                </a:rPr>
                <a:t>(intake, gezondheid / </a:t>
              </a:r>
            </a:p>
            <a:p>
              <a:r>
                <a:rPr lang="nl-NL" sz="1400" b="0" dirty="0">
                  <a:solidFill>
                    <a:schemeClr val="tx1"/>
                  </a:solidFill>
                </a:rPr>
                <a:t>behandeling cliënt)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C91C36D-CB19-424C-AF6C-12F570297DC9}"/>
                </a:ext>
              </a:extLst>
            </p:cNvPr>
            <p:cNvSpPr txBox="1"/>
            <p:nvPr/>
          </p:nvSpPr>
          <p:spPr>
            <a:xfrm>
              <a:off x="6100116" y="1631078"/>
              <a:ext cx="2259658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STROOMLIJNING</a:t>
              </a:r>
            </a:p>
            <a:p>
              <a:pPr algn="ctr"/>
              <a:r>
                <a:rPr lang="nl-NL" sz="1400" dirty="0"/>
                <a:t>(informatieoverdracht, </a:t>
              </a:r>
            </a:p>
            <a:p>
              <a:pPr algn="ctr"/>
              <a:r>
                <a:rPr lang="nl-NL" sz="1400" dirty="0"/>
                <a:t>soepel proces, houvast)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BDA0AD36-5FC9-7546-8FD4-9DD3BA9757FB}"/>
                </a:ext>
              </a:extLst>
            </p:cNvPr>
            <p:cNvSpPr txBox="1"/>
            <p:nvPr/>
          </p:nvSpPr>
          <p:spPr>
            <a:xfrm>
              <a:off x="3465014" y="2747961"/>
              <a:ext cx="2246147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ONDERZOEK</a:t>
              </a:r>
            </a:p>
            <a:p>
              <a:pPr algn="ctr"/>
              <a:r>
                <a:rPr lang="nl-NL" sz="1400" dirty="0"/>
                <a:t>(kennisontwikkeling en overdracht, onderwijs)</a:t>
              </a:r>
              <a:endParaRPr lang="nl-NL" sz="1400" b="1" dirty="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630BBB4B-52F2-3E4A-AC55-E131DCC5FAA7}"/>
                </a:ext>
              </a:extLst>
            </p:cNvPr>
            <p:cNvSpPr txBox="1"/>
            <p:nvPr/>
          </p:nvSpPr>
          <p:spPr>
            <a:xfrm>
              <a:off x="6100116" y="565414"/>
              <a:ext cx="2241890" cy="800219"/>
            </a:xfrm>
            <a:prstGeom prst="rect">
              <a:avLst/>
            </a:prstGeom>
            <a:noFill/>
            <a:ln>
              <a:solidFill>
                <a:srgbClr val="0091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009193"/>
                  </a:solidFill>
                </a:rPr>
                <a:t>KWALITEIT</a:t>
              </a:r>
            </a:p>
            <a:p>
              <a:pPr algn="ctr"/>
              <a:r>
                <a:rPr lang="nl-NL" sz="1400" dirty="0"/>
                <a:t>(methodisch werken, navolgbaar, zorgvuldig)</a:t>
              </a: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EFED9D7B-FB8C-904E-B4B0-BD2BA6E7007A}"/>
              </a:ext>
            </a:extLst>
          </p:cNvPr>
          <p:cNvSpPr txBox="1"/>
          <p:nvPr/>
        </p:nvSpPr>
        <p:spPr>
          <a:xfrm>
            <a:off x="255831" y="4637755"/>
            <a:ext cx="3369256" cy="65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1" dirty="0"/>
              <a:t>Wat probeert de regel te regelen?</a:t>
            </a:r>
          </a:p>
        </p:txBody>
      </p:sp>
      <p:pic>
        <p:nvPicPr>
          <p:cNvPr id="24" name="Afbeelding 5">
            <a:extLst>
              <a:ext uri="{FF2B5EF4-FFF2-40B4-BE49-F238E27FC236}">
                <a16:creationId xmlns:a16="http://schemas.microsoft.com/office/drawing/2014/main" id="{A1B4817F-D2AB-0141-BD12-73D99F8C7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25" name="Tekstvak 16">
            <a:extLst>
              <a:ext uri="{FF2B5EF4-FFF2-40B4-BE49-F238E27FC236}">
                <a16:creationId xmlns:a16="http://schemas.microsoft.com/office/drawing/2014/main" id="{C5C6EDD7-0B43-5E4F-A4CB-3815B2BD5BE7}"/>
              </a:ext>
            </a:extLst>
          </p:cNvPr>
          <p:cNvSpPr txBox="1"/>
          <p:nvPr/>
        </p:nvSpPr>
        <p:spPr>
          <a:xfrm>
            <a:off x="285489" y="4347283"/>
            <a:ext cx="582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Motieven om regels op te stellen</a:t>
            </a:r>
            <a:endParaRPr lang="nl-NL" sz="2000" dirty="0">
              <a:solidFill>
                <a:schemeClr val="accent2"/>
              </a:solidFill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6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DFB780E-A284-0645-964A-0777992EFDCA}"/>
              </a:ext>
            </a:extLst>
          </p:cNvPr>
          <p:cNvSpPr/>
          <p:nvPr/>
        </p:nvSpPr>
        <p:spPr>
          <a:xfrm>
            <a:off x="7663" y="0"/>
            <a:ext cx="9128673" cy="4158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3539285-6A59-B646-8BAF-8A4E2295DE5F}"/>
              </a:ext>
            </a:extLst>
          </p:cNvPr>
          <p:cNvSpPr/>
          <p:nvPr/>
        </p:nvSpPr>
        <p:spPr>
          <a:xfrm rot="10800000">
            <a:off x="8371111" y="0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EE3180B-5B17-B74E-9479-1EDDDDF1B641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828F01C-35D8-6B43-A04D-1D41337AF648}"/>
              </a:ext>
            </a:extLst>
          </p:cNvPr>
          <p:cNvSpPr/>
          <p:nvPr/>
        </p:nvSpPr>
        <p:spPr>
          <a:xfrm rot="10800000">
            <a:off x="0" y="-38101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DF8D780-EB9C-1B47-8F4E-F9F382D29929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409003-D766-2649-B4B2-626700BD8422}"/>
              </a:ext>
            </a:extLst>
          </p:cNvPr>
          <p:cNvSpPr txBox="1"/>
          <p:nvPr/>
        </p:nvSpPr>
        <p:spPr>
          <a:xfrm>
            <a:off x="968829" y="218802"/>
            <a:ext cx="66185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VERDER ONTRAFELEN (huiswerk)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Met lijst van regels de organisatie in: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Herkent men deze top 10?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Toevoegingen en aanscherpingen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Per regel uitzoeken: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Wie heeft de regel opgesteld?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Wat is het doel van de regel? Wat probeert de regel te regelen?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In hoeverre draagt de regel bij aan de kwaliteit van de zorg?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Hoe vaak kom je de regel tegen? (dagelijks, wekelijks, maandelijks)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Hoeveel tijd kost het om aan de regel te voldoen?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Hoe irritant is de regel op een schaal van 1-5?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Wat gebeurt er als je de regel overtreedt?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Selectie van top 3 om als eerste te ontregelen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CE3C2BAD-050A-3648-8016-6859760A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68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1F490B7-8C7C-E44C-A436-DEAB2DE1E81A}"/>
              </a:ext>
            </a:extLst>
          </p:cNvPr>
          <p:cNvSpPr/>
          <p:nvPr/>
        </p:nvSpPr>
        <p:spPr>
          <a:xfrm rot="10800000">
            <a:off x="8168004" y="378148"/>
            <a:ext cx="42106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FB780E-A284-0645-964A-0777992EFDCA}"/>
              </a:ext>
            </a:extLst>
          </p:cNvPr>
          <p:cNvSpPr/>
          <p:nvPr/>
        </p:nvSpPr>
        <p:spPr>
          <a:xfrm>
            <a:off x="794643" y="0"/>
            <a:ext cx="7373361" cy="4234542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/>
              <a:t>ONTREGELEN</a:t>
            </a:r>
          </a:p>
          <a:p>
            <a:endParaRPr lang="nl-NL" sz="2000" b="1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Mensen van de werkvloer en managers/specialisten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Focus op top 3 interne, zelf-opgestelde regels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Per regel huiswerk uitkomsten delen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Hoe vindt men op dit moment de rek? 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Hoe kunnen we het ook anders regelen?(</a:t>
            </a:r>
            <a:r>
              <a:rPr lang="nl-NL" dirty="0">
                <a:solidFill>
                  <a:schemeClr val="tx1"/>
                </a:solidFill>
              </a:rPr>
              <a:t>overzicht rekstrategieën</a:t>
            </a:r>
            <a:r>
              <a:rPr lang="nl-NL" dirty="0"/>
              <a:t>)</a:t>
            </a:r>
          </a:p>
          <a:p>
            <a:endParaRPr lang="nl-NL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Wat weerhoudt ons ervan om de rek op te zoeken? (</a:t>
            </a:r>
            <a:r>
              <a:rPr lang="nl-NL" dirty="0">
                <a:solidFill>
                  <a:schemeClr val="tx1"/>
                </a:solidFill>
              </a:rPr>
              <a:t>overzicht beren</a:t>
            </a:r>
            <a:r>
              <a:rPr lang="nl-NL" dirty="0"/>
              <a:t>)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/>
              <a:t>Op berenjacht (</a:t>
            </a:r>
            <a:r>
              <a:rPr lang="nl-NL" dirty="0">
                <a:solidFill>
                  <a:schemeClr val="tx1"/>
                </a:solidFill>
              </a:rPr>
              <a:t>inzicht, overzicht, uitzicht</a:t>
            </a:r>
            <a:r>
              <a:rPr lang="nl-NL" dirty="0"/>
              <a:t>)</a:t>
            </a:r>
          </a:p>
          <a:p>
            <a:endParaRPr lang="nl-NL" sz="20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0235DA8-2DC6-6E40-8FAE-E148630EE314}"/>
              </a:ext>
            </a:extLst>
          </p:cNvPr>
          <p:cNvSpPr/>
          <p:nvPr/>
        </p:nvSpPr>
        <p:spPr>
          <a:xfrm rot="10800000">
            <a:off x="8168004" y="-1"/>
            <a:ext cx="960670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09B8E52-C7BF-DF42-8F3D-7EB40D9FDE4E}"/>
              </a:ext>
            </a:extLst>
          </p:cNvPr>
          <p:cNvSpPr/>
          <p:nvPr/>
        </p:nvSpPr>
        <p:spPr>
          <a:xfrm rot="10800000">
            <a:off x="-6433" y="-1"/>
            <a:ext cx="80107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0D95941-DCD1-1949-BE2D-1E7858134416}"/>
              </a:ext>
            </a:extLst>
          </p:cNvPr>
          <p:cNvSpPr/>
          <p:nvPr/>
        </p:nvSpPr>
        <p:spPr>
          <a:xfrm rot="10800000">
            <a:off x="395332" y="378148"/>
            <a:ext cx="42106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90BEE397-B29A-DE4E-B011-05EF66CE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955A6A-4774-934C-9F66-8147A397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3826" r="-3377" b="17526"/>
          <a:stretch/>
        </p:blipFill>
        <p:spPr>
          <a:xfrm>
            <a:off x="6531932" y="552091"/>
            <a:ext cx="1946299" cy="11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F87B5B8-B5C4-B242-9000-369C4AAD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636" y="2864687"/>
            <a:ext cx="801535" cy="80153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51D9626-A5FB-FA42-B1D1-A3D19C2BB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49957" y="2849082"/>
            <a:ext cx="835400" cy="8354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EEBC780-25CA-FF4C-A2A3-4DCBC3DD1C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67714" y="1594898"/>
            <a:ext cx="911077" cy="9110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7A32DB7-9754-DE46-B808-CE8064E1D1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30377" y="540167"/>
            <a:ext cx="774162" cy="7741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27F62A-8C17-7142-9E04-933C1A9DDB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8368" y="1615978"/>
            <a:ext cx="913146" cy="913146"/>
          </a:xfrm>
          <a:prstGeom prst="rect">
            <a:avLst/>
          </a:prstGeom>
        </p:spPr>
      </p:pic>
      <p:sp>
        <p:nvSpPr>
          <p:cNvPr id="6" name="Rechthoek met diagonaal twee afgeronde hoeken 5">
            <a:extLst>
              <a:ext uri="{FF2B5EF4-FFF2-40B4-BE49-F238E27FC236}">
                <a16:creationId xmlns:a16="http://schemas.microsoft.com/office/drawing/2014/main" id="{B95A0903-92C8-C746-84AB-05CE9A342CBD}"/>
              </a:ext>
            </a:extLst>
          </p:cNvPr>
          <p:cNvSpPr/>
          <p:nvPr/>
        </p:nvSpPr>
        <p:spPr>
          <a:xfrm>
            <a:off x="263443" y="1615978"/>
            <a:ext cx="2684439" cy="88999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RKKEN</a:t>
            </a:r>
          </a:p>
        </p:txBody>
      </p:sp>
      <p:sp>
        <p:nvSpPr>
          <p:cNvPr id="7" name="Rechthoek met diagonaal twee afgeronde hoeken 6">
            <a:extLst>
              <a:ext uri="{FF2B5EF4-FFF2-40B4-BE49-F238E27FC236}">
                <a16:creationId xmlns:a16="http://schemas.microsoft.com/office/drawing/2014/main" id="{69179B13-0040-8448-84E8-BE9A0F48F0CB}"/>
              </a:ext>
            </a:extLst>
          </p:cNvPr>
          <p:cNvSpPr/>
          <p:nvPr/>
        </p:nvSpPr>
        <p:spPr>
          <a:xfrm>
            <a:off x="5778566" y="1615978"/>
            <a:ext cx="3098680" cy="88999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8" name="Rechthoek met diagonaal twee afgeronde hoeken 7">
            <a:extLst>
              <a:ext uri="{FF2B5EF4-FFF2-40B4-BE49-F238E27FC236}">
                <a16:creationId xmlns:a16="http://schemas.microsoft.com/office/drawing/2014/main" id="{84B067D0-DC1F-E742-9D02-C2C56A51D55C}"/>
              </a:ext>
            </a:extLst>
          </p:cNvPr>
          <p:cNvSpPr/>
          <p:nvPr/>
        </p:nvSpPr>
        <p:spPr>
          <a:xfrm>
            <a:off x="1570391" y="514154"/>
            <a:ext cx="3000032" cy="821040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9" name="Rechthoek met diagonaal twee afgeronde hoeken 8">
            <a:extLst>
              <a:ext uri="{FF2B5EF4-FFF2-40B4-BE49-F238E27FC236}">
                <a16:creationId xmlns:a16="http://schemas.microsoft.com/office/drawing/2014/main" id="{E3CD57BB-E5BA-0D4A-9E92-C3C2B5889534}"/>
              </a:ext>
            </a:extLst>
          </p:cNvPr>
          <p:cNvSpPr/>
          <p:nvPr/>
        </p:nvSpPr>
        <p:spPr>
          <a:xfrm>
            <a:off x="4887609" y="2808809"/>
            <a:ext cx="3344196" cy="911078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0" name="Rechthoek met diagonaal twee afgeronde hoeken 9">
            <a:extLst>
              <a:ext uri="{FF2B5EF4-FFF2-40B4-BE49-F238E27FC236}">
                <a16:creationId xmlns:a16="http://schemas.microsoft.com/office/drawing/2014/main" id="{20BD99C7-4892-5D41-851D-519F6D3AFF35}"/>
              </a:ext>
            </a:extLst>
          </p:cNvPr>
          <p:cNvSpPr/>
          <p:nvPr/>
        </p:nvSpPr>
        <p:spPr>
          <a:xfrm>
            <a:off x="4909244" y="514154"/>
            <a:ext cx="3098680" cy="827182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81DEB217-388F-6C45-9893-8C2FB1A614BA}"/>
              </a:ext>
            </a:extLst>
          </p:cNvPr>
          <p:cNvSpPr/>
          <p:nvPr/>
        </p:nvSpPr>
        <p:spPr>
          <a:xfrm>
            <a:off x="887104" y="2822223"/>
            <a:ext cx="3428407" cy="91107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674C3C50-E1CD-0B49-8339-98F7AFAC65FD}"/>
              </a:ext>
            </a:extLst>
          </p:cNvPr>
          <p:cNvSpPr/>
          <p:nvPr/>
        </p:nvSpPr>
        <p:spPr>
          <a:xfrm>
            <a:off x="3411017" y="1725497"/>
            <a:ext cx="2038322" cy="61679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 err="1">
                <a:solidFill>
                  <a:srgbClr val="009193"/>
                </a:solidFill>
              </a:rPr>
              <a:t>Rekstrategiën</a:t>
            </a:r>
            <a:endParaRPr lang="nl-NL" sz="2400" i="1" dirty="0">
              <a:solidFill>
                <a:srgbClr val="009193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9DEF8D8-335E-2B46-B3DC-26FC7492C0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26316" y="569099"/>
            <a:ext cx="736070" cy="7360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89C1119-61B7-BB43-97FD-CF6EA07EFC4A}"/>
              </a:ext>
            </a:extLst>
          </p:cNvPr>
          <p:cNvSpPr txBox="1"/>
          <p:nvPr/>
        </p:nvSpPr>
        <p:spPr>
          <a:xfrm>
            <a:off x="1389651" y="1907087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TIJD REKKEN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D5F17C-E63E-BF43-8E72-6C7FA5CA1184}"/>
              </a:ext>
            </a:extLst>
          </p:cNvPr>
          <p:cNvSpPr txBox="1"/>
          <p:nvPr/>
        </p:nvSpPr>
        <p:spPr>
          <a:xfrm>
            <a:off x="1906699" y="3123872"/>
            <a:ext cx="208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PERSPECTIEF VERBREDEN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18C520-EA5E-864D-8585-30F96E99C8E6}"/>
              </a:ext>
            </a:extLst>
          </p:cNvPr>
          <p:cNvSpPr txBox="1"/>
          <p:nvPr/>
        </p:nvSpPr>
        <p:spPr>
          <a:xfrm>
            <a:off x="2523659" y="770785"/>
            <a:ext cx="1774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HET HART OPREKKEN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D859B2F-3B0A-5D47-BFA5-E788A5B6D0DC}"/>
              </a:ext>
            </a:extLst>
          </p:cNvPr>
          <p:cNvSpPr txBox="1"/>
          <p:nvPr/>
        </p:nvSpPr>
        <p:spPr>
          <a:xfrm>
            <a:off x="5167729" y="770785"/>
            <a:ext cx="1473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VOLUME REKKEN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F33BDDA-412A-A441-87D1-DAF1B0616449}"/>
              </a:ext>
            </a:extLst>
          </p:cNvPr>
          <p:cNvSpPr txBox="1"/>
          <p:nvPr/>
        </p:nvSpPr>
        <p:spPr>
          <a:xfrm>
            <a:off x="6045700" y="1915624"/>
            <a:ext cx="1523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OP MAAT REKKEN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C88EB6B-75FF-1A41-8FE8-16E13F618D51}"/>
              </a:ext>
            </a:extLst>
          </p:cNvPr>
          <p:cNvSpPr txBox="1"/>
          <p:nvPr/>
        </p:nvSpPr>
        <p:spPr>
          <a:xfrm>
            <a:off x="5235590" y="3110459"/>
            <a:ext cx="17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DE REGEL OPREKKEN</a:t>
            </a:r>
          </a:p>
        </p:txBody>
      </p:sp>
      <p:pic>
        <p:nvPicPr>
          <p:cNvPr id="26" name="Afbeelding 5">
            <a:extLst>
              <a:ext uri="{FF2B5EF4-FFF2-40B4-BE49-F238E27FC236}">
                <a16:creationId xmlns:a16="http://schemas.microsoft.com/office/drawing/2014/main" id="{B546BEFB-9C42-EC42-8495-D62DD59BF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45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ekstvak 3"/>
          <p:cNvSpPr txBox="1"/>
          <p:nvPr/>
        </p:nvSpPr>
        <p:spPr>
          <a:xfrm>
            <a:off x="4968875" y="1881188"/>
            <a:ext cx="26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i="1" dirty="0">
                <a:solidFill>
                  <a:schemeClr val="bg1"/>
                </a:solidFill>
              </a:rPr>
              <a:t>Waar een wil is,</a:t>
            </a:r>
          </a:p>
          <a:p>
            <a:r>
              <a:rPr lang="nl-NL" sz="3000" i="1" dirty="0">
                <a:solidFill>
                  <a:schemeClr val="bg1"/>
                </a:solidFill>
              </a:rPr>
              <a:t>is een weg</a:t>
            </a:r>
          </a:p>
        </p:txBody>
      </p:sp>
      <p:pic>
        <p:nvPicPr>
          <p:cNvPr id="3" name="Afbeelding 2" descr="ja nee vinkjes jpe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15038"/>
          <a:stretch/>
        </p:blipFill>
        <p:spPr>
          <a:xfrm>
            <a:off x="1148324" y="747465"/>
            <a:ext cx="2751340" cy="2837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4F61B9E-9EBA-B34F-AB4D-E4FCD8F1DDB8}"/>
              </a:ext>
            </a:extLst>
          </p:cNvPr>
          <p:cNvSpPr txBox="1"/>
          <p:nvPr/>
        </p:nvSpPr>
        <p:spPr>
          <a:xfrm>
            <a:off x="1521946" y="3092962"/>
            <a:ext cx="1166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i="1" dirty="0"/>
              <a:t>voorstel</a:t>
            </a:r>
          </a:p>
        </p:txBody>
      </p:sp>
      <p:sp>
        <p:nvSpPr>
          <p:cNvPr id="7" name="Rechthoek 18">
            <a:extLst>
              <a:ext uri="{FF2B5EF4-FFF2-40B4-BE49-F238E27FC236}">
                <a16:creationId xmlns:a16="http://schemas.microsoft.com/office/drawing/2014/main" id="{0937D385-4C52-F74B-991D-23611150264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8" name="Rechthoek 18">
            <a:extLst>
              <a:ext uri="{FF2B5EF4-FFF2-40B4-BE49-F238E27FC236}">
                <a16:creationId xmlns:a16="http://schemas.microsoft.com/office/drawing/2014/main" id="{17CE5AD0-B12F-CA4B-82BE-B79BA031205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9" name="Rechthoek 18">
            <a:extLst>
              <a:ext uri="{FF2B5EF4-FFF2-40B4-BE49-F238E27FC236}">
                <a16:creationId xmlns:a16="http://schemas.microsoft.com/office/drawing/2014/main" id="{28F1BB1A-D64C-AF40-B073-EF9B473EFC55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17397085-630A-2E42-B3D1-6FAB688BEA3D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BACC2183-24BC-9A48-B93E-CD1A83219BC9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272D889B-F280-D240-8C0B-0EF33E322ACA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1A0247C0-4E7F-BD45-865E-61390C3DE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29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A51D5E-B51B-284A-AFCB-68489DEC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3974" y="18833"/>
            <a:ext cx="650920" cy="650920"/>
          </a:xfrm>
          <a:prstGeom prst="rect">
            <a:avLst/>
          </a:prstGeom>
        </p:spPr>
      </p:pic>
      <p:sp>
        <p:nvSpPr>
          <p:cNvPr id="17" name="Tekstvak 17">
            <a:extLst>
              <a:ext uri="{FF2B5EF4-FFF2-40B4-BE49-F238E27FC236}">
                <a16:creationId xmlns:a16="http://schemas.microsoft.com/office/drawing/2014/main" id="{90602FEF-FC72-C141-B17C-9DF50194C9CB}"/>
              </a:ext>
            </a:extLst>
          </p:cNvPr>
          <p:cNvSpPr txBox="1"/>
          <p:nvPr/>
        </p:nvSpPr>
        <p:spPr>
          <a:xfrm>
            <a:off x="3423607" y="558537"/>
            <a:ext cx="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Ongelijkheid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6FE10E-5BC1-C04C-934F-4C1C9C5F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9143" y="44382"/>
            <a:ext cx="650920" cy="650920"/>
          </a:xfrm>
          <a:prstGeom prst="rect">
            <a:avLst/>
          </a:prstGeom>
        </p:spPr>
      </p:pic>
      <p:sp>
        <p:nvSpPr>
          <p:cNvPr id="19" name="Tekstvak 17">
            <a:extLst>
              <a:ext uri="{FF2B5EF4-FFF2-40B4-BE49-F238E27FC236}">
                <a16:creationId xmlns:a16="http://schemas.microsoft.com/office/drawing/2014/main" id="{B5B686DE-340E-E24A-9F81-E52A7DB27E08}"/>
              </a:ext>
            </a:extLst>
          </p:cNvPr>
          <p:cNvSpPr txBox="1"/>
          <p:nvPr/>
        </p:nvSpPr>
        <p:spPr>
          <a:xfrm>
            <a:off x="4648405" y="595910"/>
            <a:ext cx="107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Verantwoording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1F7997-5487-C34C-8C5D-C1DBFA346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6641" y="1910133"/>
            <a:ext cx="650920" cy="650920"/>
          </a:xfrm>
          <a:prstGeom prst="rect">
            <a:avLst/>
          </a:prstGeom>
        </p:spPr>
      </p:pic>
      <p:sp>
        <p:nvSpPr>
          <p:cNvPr id="21" name="Tekstvak 17">
            <a:extLst>
              <a:ext uri="{FF2B5EF4-FFF2-40B4-BE49-F238E27FC236}">
                <a16:creationId xmlns:a16="http://schemas.microsoft.com/office/drawing/2014/main" id="{E563B63F-CACF-814E-8DCB-1981C20F9B9A}"/>
              </a:ext>
            </a:extLst>
          </p:cNvPr>
          <p:cNvSpPr txBox="1"/>
          <p:nvPr/>
        </p:nvSpPr>
        <p:spPr>
          <a:xfrm>
            <a:off x="7752726" y="2475530"/>
            <a:ext cx="83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Continuïteit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A72AB0-3E64-E94C-9119-CD138F8DAE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64883" y="171329"/>
            <a:ext cx="650920" cy="650920"/>
          </a:xfrm>
          <a:prstGeom prst="rect">
            <a:avLst/>
          </a:prstGeom>
        </p:spPr>
      </p:pic>
      <p:sp>
        <p:nvSpPr>
          <p:cNvPr id="23" name="Tekstvak 17">
            <a:extLst>
              <a:ext uri="{FF2B5EF4-FFF2-40B4-BE49-F238E27FC236}">
                <a16:creationId xmlns:a16="http://schemas.microsoft.com/office/drawing/2014/main" id="{10FDE2A7-A2C0-7C40-82F3-67D0F2501D8F}"/>
              </a:ext>
            </a:extLst>
          </p:cNvPr>
          <p:cNvSpPr txBox="1"/>
          <p:nvPr/>
        </p:nvSpPr>
        <p:spPr>
          <a:xfrm>
            <a:off x="5914572" y="722858"/>
            <a:ext cx="1151548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Risico’s en</a:t>
            </a:r>
          </a:p>
          <a:p>
            <a:pPr algn="ctr"/>
            <a:r>
              <a:rPr lang="nl-NL" sz="1000" b="1" dirty="0"/>
              <a:t>aansprakelijkheid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9F8B07-A96D-9E4D-A2BC-99ACD329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8149" y="919474"/>
            <a:ext cx="650920" cy="650920"/>
          </a:xfrm>
          <a:prstGeom prst="rect">
            <a:avLst/>
          </a:prstGeom>
        </p:spPr>
      </p:pic>
      <p:sp>
        <p:nvSpPr>
          <p:cNvPr id="25" name="Tekstvak 17">
            <a:extLst>
              <a:ext uri="{FF2B5EF4-FFF2-40B4-BE49-F238E27FC236}">
                <a16:creationId xmlns:a16="http://schemas.microsoft.com/office/drawing/2014/main" id="{F7E7AFD0-9C83-304A-89DC-7EAF1AC0C364}"/>
              </a:ext>
            </a:extLst>
          </p:cNvPr>
          <p:cNvSpPr txBox="1"/>
          <p:nvPr/>
        </p:nvSpPr>
        <p:spPr>
          <a:xfrm>
            <a:off x="7304274" y="1471002"/>
            <a:ext cx="65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Kwaliteit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254B8-05BB-BE41-BB80-739F96C6E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1948" y="2950880"/>
            <a:ext cx="650920" cy="650920"/>
          </a:xfrm>
          <a:prstGeom prst="rect">
            <a:avLst/>
          </a:prstGeom>
        </p:spPr>
      </p:pic>
      <p:sp>
        <p:nvSpPr>
          <p:cNvPr id="27" name="Tekstvak 17">
            <a:extLst>
              <a:ext uri="{FF2B5EF4-FFF2-40B4-BE49-F238E27FC236}">
                <a16:creationId xmlns:a16="http://schemas.microsoft.com/office/drawing/2014/main" id="{B90EA360-701A-3243-8AE4-AEFBE529768E}"/>
              </a:ext>
            </a:extLst>
          </p:cNvPr>
          <p:cNvSpPr txBox="1"/>
          <p:nvPr/>
        </p:nvSpPr>
        <p:spPr>
          <a:xfrm>
            <a:off x="7422258" y="3475461"/>
            <a:ext cx="46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Geld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A62348-704B-4544-B975-EE914E30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93965" y="3450577"/>
            <a:ext cx="650920" cy="650920"/>
          </a:xfrm>
          <a:prstGeom prst="rect">
            <a:avLst/>
          </a:prstGeom>
        </p:spPr>
      </p:pic>
      <p:sp>
        <p:nvSpPr>
          <p:cNvPr id="29" name="Tekstvak 17">
            <a:extLst>
              <a:ext uri="{FF2B5EF4-FFF2-40B4-BE49-F238E27FC236}">
                <a16:creationId xmlns:a16="http://schemas.microsoft.com/office/drawing/2014/main" id="{E9B0034F-A4D5-3942-B37E-4422BD1D3B4B}"/>
              </a:ext>
            </a:extLst>
          </p:cNvPr>
          <p:cNvSpPr txBox="1"/>
          <p:nvPr/>
        </p:nvSpPr>
        <p:spPr>
          <a:xfrm>
            <a:off x="6546369" y="4002106"/>
            <a:ext cx="54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Timing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FDEF2-6C87-D84C-B410-24869E6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29525" y="3613849"/>
            <a:ext cx="650920" cy="650920"/>
          </a:xfrm>
          <a:prstGeom prst="rect">
            <a:avLst/>
          </a:prstGeom>
        </p:spPr>
      </p:pic>
      <p:sp>
        <p:nvSpPr>
          <p:cNvPr id="31" name="Tekstvak 17">
            <a:extLst>
              <a:ext uri="{FF2B5EF4-FFF2-40B4-BE49-F238E27FC236}">
                <a16:creationId xmlns:a16="http://schemas.microsoft.com/office/drawing/2014/main" id="{84FBFFD9-0A55-4342-95D5-5EEAC4337C9B}"/>
              </a:ext>
            </a:extLst>
          </p:cNvPr>
          <p:cNvSpPr txBox="1"/>
          <p:nvPr/>
        </p:nvSpPr>
        <p:spPr>
          <a:xfrm>
            <a:off x="5315273" y="4165378"/>
            <a:ext cx="8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Complexiteit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7DE3DB-370D-9241-88D4-274AD4532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26476" y="3830329"/>
            <a:ext cx="650920" cy="650920"/>
          </a:xfrm>
          <a:prstGeom prst="rect">
            <a:avLst/>
          </a:prstGeom>
        </p:spPr>
      </p:pic>
      <p:sp>
        <p:nvSpPr>
          <p:cNvPr id="33" name="Tekstvak 17">
            <a:extLst>
              <a:ext uri="{FF2B5EF4-FFF2-40B4-BE49-F238E27FC236}">
                <a16:creationId xmlns:a16="http://schemas.microsoft.com/office/drawing/2014/main" id="{AE487D38-1502-E94E-BA4D-B7B041714277}"/>
              </a:ext>
            </a:extLst>
          </p:cNvPr>
          <p:cNvSpPr txBox="1"/>
          <p:nvPr/>
        </p:nvSpPr>
        <p:spPr>
          <a:xfrm>
            <a:off x="4114594" y="4381858"/>
            <a:ext cx="874705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Mandaat en</a:t>
            </a:r>
          </a:p>
          <a:p>
            <a:pPr algn="ctr"/>
            <a:r>
              <a:rPr lang="nl-NL" sz="1000" b="1" dirty="0"/>
              <a:t>zeggenschap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90992-225E-174C-910E-02B9406A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95049" y="413609"/>
            <a:ext cx="650920" cy="650920"/>
          </a:xfrm>
          <a:prstGeom prst="rect">
            <a:avLst/>
          </a:prstGeom>
        </p:spPr>
      </p:pic>
      <p:sp>
        <p:nvSpPr>
          <p:cNvPr id="35" name="Tekstvak 17">
            <a:extLst>
              <a:ext uri="{FF2B5EF4-FFF2-40B4-BE49-F238E27FC236}">
                <a16:creationId xmlns:a16="http://schemas.microsoft.com/office/drawing/2014/main" id="{FC9E43E3-6CBD-284C-8D44-E7CD6BE05FD9}"/>
              </a:ext>
            </a:extLst>
          </p:cNvPr>
          <p:cNvSpPr txBox="1"/>
          <p:nvPr/>
        </p:nvSpPr>
        <p:spPr>
          <a:xfrm>
            <a:off x="2261684" y="925963"/>
            <a:ext cx="71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Draagvlak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DA096C-0657-EF4D-938F-4CB8AC840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3314" y="882024"/>
            <a:ext cx="650920" cy="650920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A9CCA306-45E7-D24D-9440-78904661C43B}"/>
              </a:ext>
            </a:extLst>
          </p:cNvPr>
          <p:cNvSpPr txBox="1"/>
          <p:nvPr/>
        </p:nvSpPr>
        <p:spPr>
          <a:xfrm>
            <a:off x="1152439" y="1397540"/>
            <a:ext cx="83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Vertrouwen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85CE73-818F-B642-974F-BE0230499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2789" y="1875678"/>
            <a:ext cx="650920" cy="650920"/>
          </a:xfrm>
          <a:prstGeom prst="rect">
            <a:avLst/>
          </a:prstGeom>
        </p:spPr>
      </p:pic>
      <p:sp>
        <p:nvSpPr>
          <p:cNvPr id="39" name="Tekstvak 17">
            <a:extLst>
              <a:ext uri="{FF2B5EF4-FFF2-40B4-BE49-F238E27FC236}">
                <a16:creationId xmlns:a16="http://schemas.microsoft.com/office/drawing/2014/main" id="{745F7897-543C-FB4A-A0FB-653A254994C0}"/>
              </a:ext>
            </a:extLst>
          </p:cNvPr>
          <p:cNvSpPr txBox="1"/>
          <p:nvPr/>
        </p:nvSpPr>
        <p:spPr>
          <a:xfrm>
            <a:off x="623735" y="2463122"/>
            <a:ext cx="769034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Angst voor</a:t>
            </a:r>
          </a:p>
          <a:p>
            <a:pPr algn="ctr"/>
            <a:r>
              <a:rPr lang="nl-NL" sz="1000" b="1" dirty="0"/>
              <a:t>contact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566D7-B9EF-824C-918C-FD3A69DB0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74693" y="3095967"/>
            <a:ext cx="650920" cy="650920"/>
          </a:xfrm>
          <a:prstGeom prst="rect">
            <a:avLst/>
          </a:prstGeom>
        </p:spPr>
      </p:pic>
      <p:sp>
        <p:nvSpPr>
          <p:cNvPr id="41" name="Tekstvak 17">
            <a:extLst>
              <a:ext uri="{FF2B5EF4-FFF2-40B4-BE49-F238E27FC236}">
                <a16:creationId xmlns:a16="http://schemas.microsoft.com/office/drawing/2014/main" id="{77A64E47-D43D-E149-B5F7-91A3319167B5}"/>
              </a:ext>
            </a:extLst>
          </p:cNvPr>
          <p:cNvSpPr txBox="1"/>
          <p:nvPr/>
        </p:nvSpPr>
        <p:spPr>
          <a:xfrm>
            <a:off x="1303990" y="3683410"/>
            <a:ext cx="992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Onbekendheid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018746-D310-7B4E-93BD-310DC09E1C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13677" y="3607829"/>
            <a:ext cx="650920" cy="650920"/>
          </a:xfrm>
          <a:prstGeom prst="rect">
            <a:avLst/>
          </a:prstGeom>
        </p:spPr>
      </p:pic>
      <p:sp>
        <p:nvSpPr>
          <p:cNvPr id="43" name="Tekstvak 17">
            <a:extLst>
              <a:ext uri="{FF2B5EF4-FFF2-40B4-BE49-F238E27FC236}">
                <a16:creationId xmlns:a16="http://schemas.microsoft.com/office/drawing/2014/main" id="{67BF7849-A3A2-B54F-8914-7EED0AD4FA6E}"/>
              </a:ext>
            </a:extLst>
          </p:cNvPr>
          <p:cNvSpPr txBox="1"/>
          <p:nvPr/>
        </p:nvSpPr>
        <p:spPr>
          <a:xfrm>
            <a:off x="2806954" y="4123346"/>
            <a:ext cx="66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Prioriteit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5B4BF21-4E19-E648-ADA2-93D861E7E2F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429554" y="1203272"/>
            <a:ext cx="2248447" cy="22381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024952-882F-094F-82FE-A7CF56ADBE5E}"/>
              </a:ext>
            </a:extLst>
          </p:cNvPr>
          <p:cNvSpPr txBox="1"/>
          <p:nvPr/>
        </p:nvSpPr>
        <p:spPr>
          <a:xfrm>
            <a:off x="3891641" y="804758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Bestuur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8D8B78-2527-BF49-A6BD-0EE6C8EBA790}"/>
              </a:ext>
            </a:extLst>
          </p:cNvPr>
          <p:cNvSpPr txBox="1"/>
          <p:nvPr/>
        </p:nvSpPr>
        <p:spPr>
          <a:xfrm>
            <a:off x="5782804" y="2048405"/>
            <a:ext cx="17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Organisatie</a:t>
            </a:r>
            <a:endParaRPr lang="en-US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74F3D-1556-A74B-8D85-F95D7AE9A64F}"/>
              </a:ext>
            </a:extLst>
          </p:cNvPr>
          <p:cNvSpPr txBox="1"/>
          <p:nvPr/>
        </p:nvSpPr>
        <p:spPr>
          <a:xfrm>
            <a:off x="3850406" y="3445309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Individu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66842D-F80F-124B-A3E6-18C674F5F4B0}"/>
              </a:ext>
            </a:extLst>
          </p:cNvPr>
          <p:cNvSpPr txBox="1"/>
          <p:nvPr/>
        </p:nvSpPr>
        <p:spPr>
          <a:xfrm>
            <a:off x="1625335" y="1945708"/>
            <a:ext cx="146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Relatie</a:t>
            </a:r>
            <a:r>
              <a:rPr lang="en-US" i="1" dirty="0"/>
              <a:t> </a:t>
            </a:r>
          </a:p>
          <a:p>
            <a:pPr algn="r"/>
            <a:r>
              <a:rPr lang="en-US" i="1" dirty="0"/>
              <a:t>met </a:t>
            </a:r>
            <a:r>
              <a:rPr lang="en-US" i="1" dirty="0" err="1"/>
              <a:t>anderen</a:t>
            </a:r>
            <a:endParaRPr lang="en-US" i="1" dirty="0"/>
          </a:p>
        </p:txBody>
      </p:sp>
      <p:sp>
        <p:nvSpPr>
          <p:cNvPr id="51" name="Tekstvak 16">
            <a:extLst>
              <a:ext uri="{FF2B5EF4-FFF2-40B4-BE49-F238E27FC236}">
                <a16:creationId xmlns:a16="http://schemas.microsoft.com/office/drawing/2014/main" id="{A6DDE27A-AEAD-104C-B4F6-D10F0B111E8C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Beren op de weg</a:t>
            </a:r>
          </a:p>
        </p:txBody>
      </p:sp>
      <p:pic>
        <p:nvPicPr>
          <p:cNvPr id="52" name="Afbeelding 5">
            <a:extLst>
              <a:ext uri="{FF2B5EF4-FFF2-40B4-BE49-F238E27FC236}">
                <a16:creationId xmlns:a16="http://schemas.microsoft.com/office/drawing/2014/main" id="{25CCA942-8A24-924E-AC06-A6678AE5FF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50" name="Rechthoek 18">
            <a:extLst>
              <a:ext uri="{FF2B5EF4-FFF2-40B4-BE49-F238E27FC236}">
                <a16:creationId xmlns:a16="http://schemas.microsoft.com/office/drawing/2014/main" id="{0A69161B-0DE9-3246-AE57-15911E273EE0}"/>
              </a:ext>
            </a:extLst>
          </p:cNvPr>
          <p:cNvSpPr/>
          <p:nvPr/>
        </p:nvSpPr>
        <p:spPr>
          <a:xfrm rot="10800000">
            <a:off x="-5207" y="-12998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9" name="Rechthoek 18">
            <a:extLst>
              <a:ext uri="{FF2B5EF4-FFF2-40B4-BE49-F238E27FC236}">
                <a16:creationId xmlns:a16="http://schemas.microsoft.com/office/drawing/2014/main" id="{F0562FD2-ABD2-1347-B6E0-1FB924C31E83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0" name="Rechthoek 18">
            <a:extLst>
              <a:ext uri="{FF2B5EF4-FFF2-40B4-BE49-F238E27FC236}">
                <a16:creationId xmlns:a16="http://schemas.microsoft.com/office/drawing/2014/main" id="{3F3A987B-B9C3-9943-A44F-0A21835C8BF3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1" name="Rechthoek 18">
            <a:extLst>
              <a:ext uri="{FF2B5EF4-FFF2-40B4-BE49-F238E27FC236}">
                <a16:creationId xmlns:a16="http://schemas.microsoft.com/office/drawing/2014/main" id="{4BAE573D-71D2-E149-91E7-3F173239B43B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2" name="Rechthoek 18">
            <a:extLst>
              <a:ext uri="{FF2B5EF4-FFF2-40B4-BE49-F238E27FC236}">
                <a16:creationId xmlns:a16="http://schemas.microsoft.com/office/drawing/2014/main" id="{C00BD028-5151-8B46-9267-FD82B56102CE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3" name="Rechthoek 18">
            <a:extLst>
              <a:ext uri="{FF2B5EF4-FFF2-40B4-BE49-F238E27FC236}">
                <a16:creationId xmlns:a16="http://schemas.microsoft.com/office/drawing/2014/main" id="{665F9789-0183-714A-8CFC-DA6C66015C76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73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E992D99-8B5B-8B4E-8559-CD117C586F3B}"/>
              </a:ext>
            </a:extLst>
          </p:cNvPr>
          <p:cNvSpPr/>
          <p:nvPr/>
        </p:nvSpPr>
        <p:spPr>
          <a:xfrm>
            <a:off x="0" y="-3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solidFill>
                  <a:schemeClr val="bg1"/>
                </a:solidFill>
              </a:rPr>
              <a:t>Op berenjacht!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8317ABA0-8DA8-204E-A701-29CA1C20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0" name="Rechthoek 18">
            <a:extLst>
              <a:ext uri="{FF2B5EF4-FFF2-40B4-BE49-F238E27FC236}">
                <a16:creationId xmlns:a16="http://schemas.microsoft.com/office/drawing/2014/main" id="{9B95AC87-102C-CC4C-92EC-4C442D1E739C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5BDD231D-698B-D646-87DF-34BCFC661FAA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6C642CA6-9EEB-324B-8B49-E06A1E20177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70379E9F-3ABC-2445-81F0-6CF34F7591DC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4337F40-CCC2-ED4A-95FE-750E0BD80DEA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84FEA051-EB4B-F94D-8FBA-8E229E784CC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26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8DECED-0B72-5141-81A1-9F90E27B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5781" y="338609"/>
            <a:ext cx="4022649" cy="4022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8D281-52D1-BB48-9C83-816066FC606D}"/>
              </a:ext>
            </a:extLst>
          </p:cNvPr>
          <p:cNvSpPr txBox="1"/>
          <p:nvPr/>
        </p:nvSpPr>
        <p:spPr>
          <a:xfrm>
            <a:off x="1015319" y="245074"/>
            <a:ext cx="4363656" cy="114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9193"/>
                </a:solidFill>
              </a:rPr>
              <a:t>1. Inzicht: </a:t>
            </a:r>
            <a:r>
              <a:rPr lang="nl-NL" sz="1600" i="1" dirty="0">
                <a:solidFill>
                  <a:srgbClr val="009193"/>
                </a:solidFill>
              </a:rPr>
              <a:t>Ontleed de beer</a:t>
            </a:r>
          </a:p>
          <a:p>
            <a:pPr>
              <a:lnSpc>
                <a:spcPct val="150000"/>
              </a:lnSpc>
            </a:pPr>
            <a:r>
              <a:rPr lang="nl-NL" sz="1200" i="1" dirty="0"/>
              <a:t>Weet met wat voor beer je te maken hebt.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Wat voor soort beer is het?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Hoe gevaarlijk is hij?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FFCF9-A5AD-6A4A-8489-7B31BE13FC7B}"/>
              </a:ext>
            </a:extLst>
          </p:cNvPr>
          <p:cNvSpPr txBox="1"/>
          <p:nvPr/>
        </p:nvSpPr>
        <p:spPr>
          <a:xfrm>
            <a:off x="1015319" y="1386027"/>
            <a:ext cx="4178461" cy="126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rgbClr val="ED7D31"/>
                </a:solidFill>
              </a:rPr>
              <a:t>2. Overzicht: </a:t>
            </a:r>
            <a:r>
              <a:rPr lang="nl-NL" sz="1600" i="1" dirty="0">
                <a:solidFill>
                  <a:srgbClr val="ED7D31"/>
                </a:solidFill>
              </a:rPr>
              <a:t>Beren in beeld 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Weet waar de beren zich bevinden.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Waar en wanneer kom je de beer tegen?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Wiens probleem is dit eigenlijk?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F6E8EB-E2B3-084D-A833-6C32A3A4621A}"/>
              </a:ext>
            </a:extLst>
          </p:cNvPr>
          <p:cNvSpPr txBox="1"/>
          <p:nvPr/>
        </p:nvSpPr>
        <p:spPr>
          <a:xfrm>
            <a:off x="1015319" y="2650091"/>
            <a:ext cx="4117009" cy="154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rgbClr val="8EBDBD"/>
                </a:solidFill>
              </a:rPr>
              <a:t>3. Uitzicht: </a:t>
            </a:r>
            <a:r>
              <a:rPr lang="nl-NL" sz="1600" i="1" dirty="0">
                <a:solidFill>
                  <a:srgbClr val="8EBDBD"/>
                </a:solidFill>
              </a:rPr>
              <a:t>Verjaagstrategie op maat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Elke beer vraagt om een eigen verjaagstrategie.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Hoe kun je deze beren verjagen?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In welke volgorde?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Wat is daarvoor nodig?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696F0E02-6D5F-AE40-90A0-3D4CBEDE8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6" name="Rechthoek 18">
            <a:extLst>
              <a:ext uri="{FF2B5EF4-FFF2-40B4-BE49-F238E27FC236}">
                <a16:creationId xmlns:a16="http://schemas.microsoft.com/office/drawing/2014/main" id="{EFF06023-EBF9-A047-B802-6CCD772DE220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E16762C8-D7B8-8345-8AC5-5FB60BFDD68F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3A852403-6776-2D4E-A0C5-233D0B44DEDA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A3DFE6E-72E2-2448-816C-45DE2A9F6841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E900E9DC-35B4-5A45-B3D1-190C64CFC4F5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21" name="Rechthoek 18">
            <a:extLst>
              <a:ext uri="{FF2B5EF4-FFF2-40B4-BE49-F238E27FC236}">
                <a16:creationId xmlns:a16="http://schemas.microsoft.com/office/drawing/2014/main" id="{BB9DF919-3F2E-BF44-9283-5770B9762E7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63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8BBE434-EF67-604E-8545-9AE6DFDACC4F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srgbClr val="ED7D31"/>
              </a:solidFill>
            </a:endParaRPr>
          </a:p>
        </p:txBody>
      </p:sp>
      <p:pic>
        <p:nvPicPr>
          <p:cNvPr id="2" name="Afbeelding 1" descr="berenmatrix boe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 r="1597"/>
          <a:stretch/>
        </p:blipFill>
        <p:spPr>
          <a:xfrm>
            <a:off x="1055190" y="549245"/>
            <a:ext cx="4962054" cy="3043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38013B6-D677-9F44-9415-6C4EB6B0EB24}"/>
              </a:ext>
            </a:extLst>
          </p:cNvPr>
          <p:cNvSpPr txBox="1"/>
          <p:nvPr/>
        </p:nvSpPr>
        <p:spPr>
          <a:xfrm>
            <a:off x="6435194" y="1917217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</a:rPr>
              <a:t>Beren op de weg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98B2D2F1-6B08-7C42-B347-B53A45BD2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9" name="Tekstvak 16">
            <a:extLst>
              <a:ext uri="{FF2B5EF4-FFF2-40B4-BE49-F238E27FC236}">
                <a16:creationId xmlns:a16="http://schemas.microsoft.com/office/drawing/2014/main" id="{7060CFC2-9F0F-E140-9A9C-91D41D518C5E}"/>
              </a:ext>
            </a:extLst>
          </p:cNvPr>
          <p:cNvSpPr txBox="1"/>
          <p:nvPr/>
        </p:nvSpPr>
        <p:spPr>
          <a:xfrm>
            <a:off x="298223" y="4489755"/>
            <a:ext cx="398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</a:rPr>
              <a:t>Inzicht: wat voor beer is het?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CF87EBC6-04DA-B24A-9942-985A28F7A9F2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E961471B-87DB-AA4A-A841-8E298A8C85B6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E2485FA9-27C9-E243-826E-22F907901DC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3" name="Rechthoek 18">
            <a:extLst>
              <a:ext uri="{FF2B5EF4-FFF2-40B4-BE49-F238E27FC236}">
                <a16:creationId xmlns:a16="http://schemas.microsoft.com/office/drawing/2014/main" id="{3CE101DB-C84E-584A-8C35-0F873B218092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91B5CDDD-2A36-FE41-8B8C-3489A0C4CECF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60D1DBC0-1E25-A549-946E-F1DC00CCA0CF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06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0" y="0"/>
            <a:ext cx="9174061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793381-A16C-3A42-9999-EF271FF3D54D}"/>
              </a:ext>
            </a:extLst>
          </p:cNvPr>
          <p:cNvSpPr txBox="1"/>
          <p:nvPr/>
        </p:nvSpPr>
        <p:spPr>
          <a:xfrm>
            <a:off x="772886" y="919843"/>
            <a:ext cx="7870371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1" indent="-16073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err="1">
                <a:solidFill>
                  <a:schemeClr val="bg1"/>
                </a:solidFill>
              </a:rPr>
              <a:t>Ontregelbus</a:t>
            </a:r>
            <a:r>
              <a:rPr lang="nl-NL" dirty="0">
                <a:solidFill>
                  <a:schemeClr val="bg1"/>
                </a:solidFill>
              </a:rPr>
              <a:t> komt naar je toe: </a:t>
            </a:r>
            <a:r>
              <a:rPr lang="nl-NL" b="1" dirty="0">
                <a:solidFill>
                  <a:schemeClr val="bg1"/>
                </a:solidFill>
              </a:rPr>
              <a:t>op locatie</a:t>
            </a:r>
            <a:r>
              <a:rPr lang="nl-NL" dirty="0">
                <a:solidFill>
                  <a:schemeClr val="bg1"/>
                </a:solidFill>
              </a:rPr>
              <a:t>, in een instelling</a:t>
            </a:r>
          </a:p>
          <a:p>
            <a:pPr marL="160731" indent="-16073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We focussen op </a:t>
            </a:r>
            <a:r>
              <a:rPr lang="nl-NL" b="1" dirty="0">
                <a:solidFill>
                  <a:schemeClr val="bg1"/>
                </a:solidFill>
              </a:rPr>
              <a:t>interne, zelf-opgestelde re</a:t>
            </a:r>
            <a:r>
              <a:rPr lang="nl-NL" dirty="0">
                <a:solidFill>
                  <a:schemeClr val="bg1"/>
                </a:solidFill>
              </a:rPr>
              <a:t>gels </a:t>
            </a:r>
          </a:p>
          <a:p>
            <a:pPr>
              <a:lnSpc>
                <a:spcPct val="200000"/>
              </a:lnSpc>
            </a:pPr>
            <a:r>
              <a:rPr lang="nl-NL" dirty="0">
                <a:solidFill>
                  <a:schemeClr val="bg1"/>
                </a:solidFill>
              </a:rPr>
              <a:t>							en dus minder op landelijke of stelselregels</a:t>
            </a:r>
          </a:p>
          <a:p>
            <a:pPr marL="160731" indent="-16073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We gaan aan de slag met de regels die het </a:t>
            </a:r>
            <a:r>
              <a:rPr lang="nl-NL" b="1" dirty="0">
                <a:solidFill>
                  <a:schemeClr val="bg1"/>
                </a:solidFill>
              </a:rPr>
              <a:t>meeste tijd kosten </a:t>
            </a:r>
          </a:p>
          <a:p>
            <a:pPr>
              <a:lnSpc>
                <a:spcPct val="200000"/>
              </a:lnSpc>
            </a:pPr>
            <a:r>
              <a:rPr lang="nl-NL" dirty="0">
                <a:solidFill>
                  <a:schemeClr val="bg1"/>
                </a:solidFill>
              </a:rPr>
              <a:t>							en </a:t>
            </a:r>
            <a:r>
              <a:rPr lang="nl-NL" b="1" dirty="0">
                <a:solidFill>
                  <a:schemeClr val="bg1"/>
                </a:solidFill>
              </a:rPr>
              <a:t>voor de meeste irritatie zorgen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3DE1AB0-7559-5D47-8CD5-C704CF1423DD}"/>
              </a:ext>
            </a:extLst>
          </p:cNvPr>
          <p:cNvSpPr txBox="1"/>
          <p:nvPr/>
        </p:nvSpPr>
        <p:spPr>
          <a:xfrm>
            <a:off x="2395405" y="229089"/>
            <a:ext cx="438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KERNELEMENTEN ONTREGELBUS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8401176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2A2A98-4B7A-C841-82AA-ECC7D1730965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D201E2-2837-E144-83D6-DFA0C970C457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284F80-D032-804D-B0E4-48B0E4F11B4C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EC8EB-BEC3-7A44-8EA1-282AF67774A0}"/>
              </a:ext>
            </a:extLst>
          </p:cNvPr>
          <p:cNvSpPr/>
          <p:nvPr/>
        </p:nvSpPr>
        <p:spPr>
          <a:xfrm rot="10800000">
            <a:off x="8379419" y="0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67745A-7926-F745-95B6-C9E0914D3E3E}"/>
              </a:ext>
            </a:extLst>
          </p:cNvPr>
          <p:cNvSpPr/>
          <p:nvPr/>
        </p:nvSpPr>
        <p:spPr>
          <a:xfrm rot="10800000">
            <a:off x="-6433" y="-2"/>
            <a:ext cx="809383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F3F127B7-FFE1-B54E-8FCB-E12566C5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01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A51D5E-B51B-284A-AFCB-68489DEC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3974" y="18833"/>
            <a:ext cx="650920" cy="650920"/>
          </a:xfrm>
          <a:prstGeom prst="rect">
            <a:avLst/>
          </a:prstGeom>
        </p:spPr>
      </p:pic>
      <p:sp>
        <p:nvSpPr>
          <p:cNvPr id="17" name="Tekstvak 17">
            <a:extLst>
              <a:ext uri="{FF2B5EF4-FFF2-40B4-BE49-F238E27FC236}">
                <a16:creationId xmlns:a16="http://schemas.microsoft.com/office/drawing/2014/main" id="{90602FEF-FC72-C141-B17C-9DF50194C9CB}"/>
              </a:ext>
            </a:extLst>
          </p:cNvPr>
          <p:cNvSpPr txBox="1"/>
          <p:nvPr/>
        </p:nvSpPr>
        <p:spPr>
          <a:xfrm>
            <a:off x="3423607" y="558537"/>
            <a:ext cx="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Ongelijkheid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6FE10E-5BC1-C04C-934F-4C1C9C5F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9143" y="44382"/>
            <a:ext cx="650920" cy="650920"/>
          </a:xfrm>
          <a:prstGeom prst="rect">
            <a:avLst/>
          </a:prstGeom>
        </p:spPr>
      </p:pic>
      <p:sp>
        <p:nvSpPr>
          <p:cNvPr id="19" name="Tekstvak 17">
            <a:extLst>
              <a:ext uri="{FF2B5EF4-FFF2-40B4-BE49-F238E27FC236}">
                <a16:creationId xmlns:a16="http://schemas.microsoft.com/office/drawing/2014/main" id="{B5B686DE-340E-E24A-9F81-E52A7DB27E08}"/>
              </a:ext>
            </a:extLst>
          </p:cNvPr>
          <p:cNvSpPr txBox="1"/>
          <p:nvPr/>
        </p:nvSpPr>
        <p:spPr>
          <a:xfrm>
            <a:off x="4648405" y="595910"/>
            <a:ext cx="107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Verantwoording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1F7997-5487-C34C-8C5D-C1DBFA346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6641" y="1910133"/>
            <a:ext cx="650920" cy="650920"/>
          </a:xfrm>
          <a:prstGeom prst="rect">
            <a:avLst/>
          </a:prstGeom>
        </p:spPr>
      </p:pic>
      <p:sp>
        <p:nvSpPr>
          <p:cNvPr id="21" name="Tekstvak 17">
            <a:extLst>
              <a:ext uri="{FF2B5EF4-FFF2-40B4-BE49-F238E27FC236}">
                <a16:creationId xmlns:a16="http://schemas.microsoft.com/office/drawing/2014/main" id="{E563B63F-CACF-814E-8DCB-1981C20F9B9A}"/>
              </a:ext>
            </a:extLst>
          </p:cNvPr>
          <p:cNvSpPr txBox="1"/>
          <p:nvPr/>
        </p:nvSpPr>
        <p:spPr>
          <a:xfrm>
            <a:off x="7752726" y="2475530"/>
            <a:ext cx="83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Continuïteit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A72AB0-3E64-E94C-9119-CD138F8DAE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64883" y="171329"/>
            <a:ext cx="650920" cy="650920"/>
          </a:xfrm>
          <a:prstGeom prst="rect">
            <a:avLst/>
          </a:prstGeom>
        </p:spPr>
      </p:pic>
      <p:sp>
        <p:nvSpPr>
          <p:cNvPr id="23" name="Tekstvak 17">
            <a:extLst>
              <a:ext uri="{FF2B5EF4-FFF2-40B4-BE49-F238E27FC236}">
                <a16:creationId xmlns:a16="http://schemas.microsoft.com/office/drawing/2014/main" id="{10FDE2A7-A2C0-7C40-82F3-67D0F2501D8F}"/>
              </a:ext>
            </a:extLst>
          </p:cNvPr>
          <p:cNvSpPr txBox="1"/>
          <p:nvPr/>
        </p:nvSpPr>
        <p:spPr>
          <a:xfrm>
            <a:off x="5914572" y="722858"/>
            <a:ext cx="1151548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Risico’s en</a:t>
            </a:r>
          </a:p>
          <a:p>
            <a:pPr algn="ctr"/>
            <a:r>
              <a:rPr lang="nl-NL" sz="1000" b="1" dirty="0"/>
              <a:t>aansprakelijkheid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9F8B07-A96D-9E4D-A2BC-99ACD329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8149" y="919474"/>
            <a:ext cx="650920" cy="650920"/>
          </a:xfrm>
          <a:prstGeom prst="rect">
            <a:avLst/>
          </a:prstGeom>
        </p:spPr>
      </p:pic>
      <p:sp>
        <p:nvSpPr>
          <p:cNvPr id="25" name="Tekstvak 17">
            <a:extLst>
              <a:ext uri="{FF2B5EF4-FFF2-40B4-BE49-F238E27FC236}">
                <a16:creationId xmlns:a16="http://schemas.microsoft.com/office/drawing/2014/main" id="{F7E7AFD0-9C83-304A-89DC-7EAF1AC0C364}"/>
              </a:ext>
            </a:extLst>
          </p:cNvPr>
          <p:cNvSpPr txBox="1"/>
          <p:nvPr/>
        </p:nvSpPr>
        <p:spPr>
          <a:xfrm>
            <a:off x="7304274" y="1471002"/>
            <a:ext cx="65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Kwaliteit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254B8-05BB-BE41-BB80-739F96C6E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1948" y="2950880"/>
            <a:ext cx="650920" cy="650920"/>
          </a:xfrm>
          <a:prstGeom prst="rect">
            <a:avLst/>
          </a:prstGeom>
        </p:spPr>
      </p:pic>
      <p:sp>
        <p:nvSpPr>
          <p:cNvPr id="27" name="Tekstvak 17">
            <a:extLst>
              <a:ext uri="{FF2B5EF4-FFF2-40B4-BE49-F238E27FC236}">
                <a16:creationId xmlns:a16="http://schemas.microsoft.com/office/drawing/2014/main" id="{B90EA360-701A-3243-8AE4-AEFBE529768E}"/>
              </a:ext>
            </a:extLst>
          </p:cNvPr>
          <p:cNvSpPr txBox="1"/>
          <p:nvPr/>
        </p:nvSpPr>
        <p:spPr>
          <a:xfrm>
            <a:off x="7422258" y="3475461"/>
            <a:ext cx="46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Geld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A62348-704B-4544-B975-EE914E30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93965" y="3450577"/>
            <a:ext cx="650920" cy="650920"/>
          </a:xfrm>
          <a:prstGeom prst="rect">
            <a:avLst/>
          </a:prstGeom>
        </p:spPr>
      </p:pic>
      <p:sp>
        <p:nvSpPr>
          <p:cNvPr id="29" name="Tekstvak 17">
            <a:extLst>
              <a:ext uri="{FF2B5EF4-FFF2-40B4-BE49-F238E27FC236}">
                <a16:creationId xmlns:a16="http://schemas.microsoft.com/office/drawing/2014/main" id="{E9B0034F-A4D5-3942-B37E-4422BD1D3B4B}"/>
              </a:ext>
            </a:extLst>
          </p:cNvPr>
          <p:cNvSpPr txBox="1"/>
          <p:nvPr/>
        </p:nvSpPr>
        <p:spPr>
          <a:xfrm>
            <a:off x="6546369" y="4002106"/>
            <a:ext cx="54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Timing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FDEF2-6C87-D84C-B410-24869E6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29525" y="3613849"/>
            <a:ext cx="650920" cy="650920"/>
          </a:xfrm>
          <a:prstGeom prst="rect">
            <a:avLst/>
          </a:prstGeom>
        </p:spPr>
      </p:pic>
      <p:sp>
        <p:nvSpPr>
          <p:cNvPr id="31" name="Tekstvak 17">
            <a:extLst>
              <a:ext uri="{FF2B5EF4-FFF2-40B4-BE49-F238E27FC236}">
                <a16:creationId xmlns:a16="http://schemas.microsoft.com/office/drawing/2014/main" id="{84FBFFD9-0A55-4342-95D5-5EEAC4337C9B}"/>
              </a:ext>
            </a:extLst>
          </p:cNvPr>
          <p:cNvSpPr txBox="1"/>
          <p:nvPr/>
        </p:nvSpPr>
        <p:spPr>
          <a:xfrm>
            <a:off x="5315273" y="4165378"/>
            <a:ext cx="8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Complexiteit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7DE3DB-370D-9241-88D4-274AD4532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26476" y="3830329"/>
            <a:ext cx="650920" cy="650920"/>
          </a:xfrm>
          <a:prstGeom prst="rect">
            <a:avLst/>
          </a:prstGeom>
        </p:spPr>
      </p:pic>
      <p:sp>
        <p:nvSpPr>
          <p:cNvPr id="33" name="Tekstvak 17">
            <a:extLst>
              <a:ext uri="{FF2B5EF4-FFF2-40B4-BE49-F238E27FC236}">
                <a16:creationId xmlns:a16="http://schemas.microsoft.com/office/drawing/2014/main" id="{AE487D38-1502-E94E-BA4D-B7B041714277}"/>
              </a:ext>
            </a:extLst>
          </p:cNvPr>
          <p:cNvSpPr txBox="1"/>
          <p:nvPr/>
        </p:nvSpPr>
        <p:spPr>
          <a:xfrm>
            <a:off x="4114594" y="4381858"/>
            <a:ext cx="874705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Mandaat en</a:t>
            </a:r>
          </a:p>
          <a:p>
            <a:pPr algn="ctr"/>
            <a:r>
              <a:rPr lang="nl-NL" sz="1000" b="1" dirty="0"/>
              <a:t>zeggenschap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90992-225E-174C-910E-02B9406A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95049" y="413609"/>
            <a:ext cx="650920" cy="650920"/>
          </a:xfrm>
          <a:prstGeom prst="rect">
            <a:avLst/>
          </a:prstGeom>
        </p:spPr>
      </p:pic>
      <p:sp>
        <p:nvSpPr>
          <p:cNvPr id="35" name="Tekstvak 17">
            <a:extLst>
              <a:ext uri="{FF2B5EF4-FFF2-40B4-BE49-F238E27FC236}">
                <a16:creationId xmlns:a16="http://schemas.microsoft.com/office/drawing/2014/main" id="{FC9E43E3-6CBD-284C-8D44-E7CD6BE05FD9}"/>
              </a:ext>
            </a:extLst>
          </p:cNvPr>
          <p:cNvSpPr txBox="1"/>
          <p:nvPr/>
        </p:nvSpPr>
        <p:spPr>
          <a:xfrm>
            <a:off x="2261684" y="925963"/>
            <a:ext cx="71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Draagvlak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DA096C-0657-EF4D-938F-4CB8AC840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3314" y="882024"/>
            <a:ext cx="650920" cy="650920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A9CCA306-45E7-D24D-9440-78904661C43B}"/>
              </a:ext>
            </a:extLst>
          </p:cNvPr>
          <p:cNvSpPr txBox="1"/>
          <p:nvPr/>
        </p:nvSpPr>
        <p:spPr>
          <a:xfrm>
            <a:off x="1152439" y="1397540"/>
            <a:ext cx="83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Vertrouwen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85CE73-818F-B642-974F-BE0230499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2789" y="1875678"/>
            <a:ext cx="650920" cy="650920"/>
          </a:xfrm>
          <a:prstGeom prst="rect">
            <a:avLst/>
          </a:prstGeom>
        </p:spPr>
      </p:pic>
      <p:sp>
        <p:nvSpPr>
          <p:cNvPr id="39" name="Tekstvak 17">
            <a:extLst>
              <a:ext uri="{FF2B5EF4-FFF2-40B4-BE49-F238E27FC236}">
                <a16:creationId xmlns:a16="http://schemas.microsoft.com/office/drawing/2014/main" id="{745F7897-543C-FB4A-A0FB-653A254994C0}"/>
              </a:ext>
            </a:extLst>
          </p:cNvPr>
          <p:cNvSpPr txBox="1"/>
          <p:nvPr/>
        </p:nvSpPr>
        <p:spPr>
          <a:xfrm>
            <a:off x="623735" y="2463122"/>
            <a:ext cx="769034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Angst voor</a:t>
            </a:r>
          </a:p>
          <a:p>
            <a:pPr algn="ctr"/>
            <a:r>
              <a:rPr lang="nl-NL" sz="1000" b="1" dirty="0"/>
              <a:t>contact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566D7-B9EF-824C-918C-FD3A69DB0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74693" y="3095967"/>
            <a:ext cx="650920" cy="650920"/>
          </a:xfrm>
          <a:prstGeom prst="rect">
            <a:avLst/>
          </a:prstGeom>
        </p:spPr>
      </p:pic>
      <p:sp>
        <p:nvSpPr>
          <p:cNvPr id="41" name="Tekstvak 17">
            <a:extLst>
              <a:ext uri="{FF2B5EF4-FFF2-40B4-BE49-F238E27FC236}">
                <a16:creationId xmlns:a16="http://schemas.microsoft.com/office/drawing/2014/main" id="{77A64E47-D43D-E149-B5F7-91A3319167B5}"/>
              </a:ext>
            </a:extLst>
          </p:cNvPr>
          <p:cNvSpPr txBox="1"/>
          <p:nvPr/>
        </p:nvSpPr>
        <p:spPr>
          <a:xfrm>
            <a:off x="1303990" y="3683410"/>
            <a:ext cx="992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Onbekendheid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018746-D310-7B4E-93BD-310DC09E1C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13677" y="3607829"/>
            <a:ext cx="650920" cy="650920"/>
          </a:xfrm>
          <a:prstGeom prst="rect">
            <a:avLst/>
          </a:prstGeom>
        </p:spPr>
      </p:pic>
      <p:sp>
        <p:nvSpPr>
          <p:cNvPr id="43" name="Tekstvak 17">
            <a:extLst>
              <a:ext uri="{FF2B5EF4-FFF2-40B4-BE49-F238E27FC236}">
                <a16:creationId xmlns:a16="http://schemas.microsoft.com/office/drawing/2014/main" id="{67BF7849-A3A2-B54F-8914-7EED0AD4FA6E}"/>
              </a:ext>
            </a:extLst>
          </p:cNvPr>
          <p:cNvSpPr txBox="1"/>
          <p:nvPr/>
        </p:nvSpPr>
        <p:spPr>
          <a:xfrm>
            <a:off x="2806954" y="4123346"/>
            <a:ext cx="66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Prioriteit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024952-882F-094F-82FE-A7CF56ADBE5E}"/>
              </a:ext>
            </a:extLst>
          </p:cNvPr>
          <p:cNvSpPr txBox="1"/>
          <p:nvPr/>
        </p:nvSpPr>
        <p:spPr>
          <a:xfrm>
            <a:off x="3891641" y="804758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Bestuur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8D8B78-2527-BF49-A6BD-0EE6C8EBA790}"/>
              </a:ext>
            </a:extLst>
          </p:cNvPr>
          <p:cNvSpPr txBox="1"/>
          <p:nvPr/>
        </p:nvSpPr>
        <p:spPr>
          <a:xfrm>
            <a:off x="5782804" y="2048405"/>
            <a:ext cx="17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Organisatie</a:t>
            </a:r>
            <a:endParaRPr lang="en-US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74F3D-1556-A74B-8D85-F95D7AE9A64F}"/>
              </a:ext>
            </a:extLst>
          </p:cNvPr>
          <p:cNvSpPr txBox="1"/>
          <p:nvPr/>
        </p:nvSpPr>
        <p:spPr>
          <a:xfrm>
            <a:off x="3850406" y="3445309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Individu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66842D-F80F-124B-A3E6-18C674F5F4B0}"/>
              </a:ext>
            </a:extLst>
          </p:cNvPr>
          <p:cNvSpPr txBox="1"/>
          <p:nvPr/>
        </p:nvSpPr>
        <p:spPr>
          <a:xfrm>
            <a:off x="1625335" y="1945708"/>
            <a:ext cx="146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Relatie</a:t>
            </a:r>
            <a:r>
              <a:rPr lang="en-US" i="1" dirty="0"/>
              <a:t> </a:t>
            </a:r>
          </a:p>
          <a:p>
            <a:pPr algn="r"/>
            <a:r>
              <a:rPr lang="en-US" i="1" dirty="0"/>
              <a:t>met </a:t>
            </a:r>
            <a:r>
              <a:rPr lang="en-US" i="1" dirty="0" err="1"/>
              <a:t>anderen</a:t>
            </a:r>
            <a:endParaRPr lang="en-US" i="1" dirty="0"/>
          </a:p>
        </p:txBody>
      </p:sp>
      <p:pic>
        <p:nvPicPr>
          <p:cNvPr id="52" name="Afbeelding 5">
            <a:extLst>
              <a:ext uri="{FF2B5EF4-FFF2-40B4-BE49-F238E27FC236}">
                <a16:creationId xmlns:a16="http://schemas.microsoft.com/office/drawing/2014/main" id="{25CCA942-8A24-924E-AC06-A6678AE5FF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49" name="Tekstvak 48">
            <a:extLst>
              <a:ext uri="{FF2B5EF4-FFF2-40B4-BE49-F238E27FC236}">
                <a16:creationId xmlns:a16="http://schemas.microsoft.com/office/drawing/2014/main" id="{117C6280-9C03-A240-8306-5C7E3A7BAA6B}"/>
              </a:ext>
            </a:extLst>
          </p:cNvPr>
          <p:cNvSpPr txBox="1"/>
          <p:nvPr/>
        </p:nvSpPr>
        <p:spPr>
          <a:xfrm>
            <a:off x="262905" y="4614966"/>
            <a:ext cx="307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INZICHT: wat voor beer is het?</a:t>
            </a:r>
          </a:p>
        </p:txBody>
      </p:sp>
      <p:sp>
        <p:nvSpPr>
          <p:cNvPr id="51" name="Vrije vorm 50">
            <a:extLst>
              <a:ext uri="{FF2B5EF4-FFF2-40B4-BE49-F238E27FC236}">
                <a16:creationId xmlns:a16="http://schemas.microsoft.com/office/drawing/2014/main" id="{75C7D3B5-9D60-6843-B880-BA1437F95B6B}"/>
              </a:ext>
            </a:extLst>
          </p:cNvPr>
          <p:cNvSpPr/>
          <p:nvPr/>
        </p:nvSpPr>
        <p:spPr>
          <a:xfrm>
            <a:off x="7025833" y="678018"/>
            <a:ext cx="1330673" cy="122023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Ezelsoor 52">
            <a:extLst>
              <a:ext uri="{FF2B5EF4-FFF2-40B4-BE49-F238E27FC236}">
                <a16:creationId xmlns:a16="http://schemas.microsoft.com/office/drawing/2014/main" id="{D1AF407D-D2BE-534B-8894-B03B2552109F}"/>
              </a:ext>
            </a:extLst>
          </p:cNvPr>
          <p:cNvSpPr/>
          <p:nvPr/>
        </p:nvSpPr>
        <p:spPr>
          <a:xfrm>
            <a:off x="7473191" y="3897274"/>
            <a:ext cx="1146995" cy="548781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Minder vaak</a:t>
            </a:r>
          </a:p>
          <a:p>
            <a:pPr algn="ctr"/>
            <a:r>
              <a:rPr lang="nl-NL" sz="1200" dirty="0"/>
              <a:t>bijhouden</a:t>
            </a:r>
          </a:p>
        </p:txBody>
      </p:sp>
      <p:sp>
        <p:nvSpPr>
          <p:cNvPr id="54" name="Ezelsoor 53">
            <a:extLst>
              <a:ext uri="{FF2B5EF4-FFF2-40B4-BE49-F238E27FC236}">
                <a16:creationId xmlns:a16="http://schemas.microsoft.com/office/drawing/2014/main" id="{2C51469C-F6E3-0D45-ABE2-00854EF1EF14}"/>
              </a:ext>
            </a:extLst>
          </p:cNvPr>
          <p:cNvSpPr/>
          <p:nvPr/>
        </p:nvSpPr>
        <p:spPr>
          <a:xfrm>
            <a:off x="8051752" y="3200920"/>
            <a:ext cx="1146996" cy="678148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Minder gegevens bijhouden</a:t>
            </a:r>
          </a:p>
        </p:txBody>
      </p:sp>
      <p:sp>
        <p:nvSpPr>
          <p:cNvPr id="55" name="Ezelsoor 54">
            <a:extLst>
              <a:ext uri="{FF2B5EF4-FFF2-40B4-BE49-F238E27FC236}">
                <a16:creationId xmlns:a16="http://schemas.microsoft.com/office/drawing/2014/main" id="{D3EC387F-E494-054E-B61E-0D9F15D316E4}"/>
              </a:ext>
            </a:extLst>
          </p:cNvPr>
          <p:cNvSpPr/>
          <p:nvPr/>
        </p:nvSpPr>
        <p:spPr>
          <a:xfrm>
            <a:off x="7752726" y="123133"/>
            <a:ext cx="1146995" cy="548781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Alleen als het noodzakelijk is</a:t>
            </a:r>
          </a:p>
        </p:txBody>
      </p:sp>
      <p:sp>
        <p:nvSpPr>
          <p:cNvPr id="56" name="Vrije vorm 4">
            <a:extLst>
              <a:ext uri="{FF2B5EF4-FFF2-40B4-BE49-F238E27FC236}">
                <a16:creationId xmlns:a16="http://schemas.microsoft.com/office/drawing/2014/main" id="{7002E6DE-748F-A54E-AF7D-B3532299C639}"/>
              </a:ext>
            </a:extLst>
          </p:cNvPr>
          <p:cNvSpPr/>
          <p:nvPr/>
        </p:nvSpPr>
        <p:spPr>
          <a:xfrm>
            <a:off x="6239582" y="3263783"/>
            <a:ext cx="1330673" cy="122023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25B24718-1E97-A841-94A6-4CA348A73264}"/>
              </a:ext>
            </a:extLst>
          </p:cNvPr>
          <p:cNvSpPr/>
          <p:nvPr/>
        </p:nvSpPr>
        <p:spPr>
          <a:xfrm>
            <a:off x="3396398" y="1185270"/>
            <a:ext cx="2351203" cy="22703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19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Gegevens over roken bijhouden bij elke opname</a:t>
            </a:r>
          </a:p>
        </p:txBody>
      </p:sp>
    </p:spTree>
    <p:extLst>
      <p:ext uri="{BB962C8B-B14F-4D97-AF65-F5344CB8AC3E}">
        <p14:creationId xmlns:p14="http://schemas.microsoft.com/office/powerpoint/2010/main" val="15516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685801" y="0"/>
            <a:ext cx="7744381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8401176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2A2A98-4B7A-C841-82AA-ECC7D1730965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D201E2-2837-E144-83D6-DFA0C970C457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284F80-D032-804D-B0E4-48B0E4F11B4C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EC8EB-BEC3-7A44-8EA1-282AF67774A0}"/>
              </a:ext>
            </a:extLst>
          </p:cNvPr>
          <p:cNvSpPr/>
          <p:nvPr/>
        </p:nvSpPr>
        <p:spPr>
          <a:xfrm rot="10800000">
            <a:off x="8400117" y="-10886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67745A-7926-F745-95B6-C9E0914D3E3E}"/>
              </a:ext>
            </a:extLst>
          </p:cNvPr>
          <p:cNvSpPr/>
          <p:nvPr/>
        </p:nvSpPr>
        <p:spPr>
          <a:xfrm rot="10800000">
            <a:off x="-6433" y="-2"/>
            <a:ext cx="809383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AA5B753-AA11-1044-954A-0EACB1559DC1}"/>
              </a:ext>
            </a:extLst>
          </p:cNvPr>
          <p:cNvSpPr/>
          <p:nvPr/>
        </p:nvSpPr>
        <p:spPr>
          <a:xfrm>
            <a:off x="1056365" y="1163991"/>
            <a:ext cx="3197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ONTKNOPEN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Specialisten en managers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Focus op grootste knoop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Doorbraken realiseren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104480D-723A-6E4B-A3F2-3C06CF354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2" t="40556" r="25311" b="30717"/>
          <a:stretch/>
        </p:blipFill>
        <p:spPr>
          <a:xfrm>
            <a:off x="4571999" y="1124467"/>
            <a:ext cx="3808071" cy="1833375"/>
          </a:xfrm>
          <a:prstGeom prst="rect">
            <a:avLst/>
          </a:prstGeom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09052A89-7CC2-4B47-BA84-8AA5A3D1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928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E61ED5-2A38-D34A-B7DC-BC77DC1D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1" r="-1691" b="46423"/>
          <a:stretch/>
        </p:blipFill>
        <p:spPr>
          <a:xfrm>
            <a:off x="5412710" y="435154"/>
            <a:ext cx="3731290" cy="33642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A7E62E1-7EAF-CB47-AEC6-3BAE0D3C2BE6}"/>
              </a:ext>
            </a:extLst>
          </p:cNvPr>
          <p:cNvSpPr txBox="1"/>
          <p:nvPr/>
        </p:nvSpPr>
        <p:spPr>
          <a:xfrm>
            <a:off x="395330" y="908957"/>
            <a:ext cx="4937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Impossible is </a:t>
            </a:r>
            <a:r>
              <a:rPr lang="nl-NL" sz="1600" dirty="0" err="1"/>
              <a:t>just</a:t>
            </a:r>
            <a:r>
              <a:rPr lang="nl-NL" sz="1600" dirty="0"/>
              <a:t> a word </a:t>
            </a:r>
            <a:r>
              <a:rPr lang="nl-NL" sz="1600" dirty="0" err="1"/>
              <a:t>thrown</a:t>
            </a:r>
            <a:r>
              <a:rPr lang="nl-NL" sz="1600" dirty="0"/>
              <a:t> </a:t>
            </a:r>
            <a:r>
              <a:rPr lang="nl-NL" sz="1600" dirty="0" err="1"/>
              <a:t>around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small men, </a:t>
            </a:r>
          </a:p>
          <a:p>
            <a:r>
              <a:rPr lang="nl-NL" sz="1600" dirty="0" err="1"/>
              <a:t>who</a:t>
            </a:r>
            <a:r>
              <a:rPr lang="nl-NL" sz="1600" dirty="0"/>
              <a:t> </a:t>
            </a:r>
            <a:r>
              <a:rPr lang="nl-NL" sz="1600" dirty="0" err="1"/>
              <a:t>find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</a:t>
            </a:r>
            <a:r>
              <a:rPr lang="nl-NL" sz="1600" dirty="0" err="1"/>
              <a:t>easier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live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world</a:t>
            </a:r>
            <a:r>
              <a:rPr lang="nl-NL" sz="1600" dirty="0"/>
              <a:t> </a:t>
            </a:r>
            <a:r>
              <a:rPr lang="nl-NL" sz="1600" dirty="0" err="1"/>
              <a:t>they’ve</a:t>
            </a:r>
            <a:r>
              <a:rPr lang="nl-NL" sz="1600" dirty="0"/>
              <a:t> been </a:t>
            </a:r>
            <a:r>
              <a:rPr lang="nl-NL" sz="1600" dirty="0" err="1"/>
              <a:t>given</a:t>
            </a:r>
            <a:r>
              <a:rPr lang="nl-NL" sz="1600" dirty="0"/>
              <a:t>, </a:t>
            </a:r>
          </a:p>
          <a:p>
            <a:r>
              <a:rPr lang="nl-NL" sz="1600" dirty="0" err="1"/>
              <a:t>than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explore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power </a:t>
            </a:r>
            <a:r>
              <a:rPr lang="nl-NL" sz="1600" dirty="0" err="1"/>
              <a:t>they</a:t>
            </a:r>
            <a:r>
              <a:rPr lang="nl-NL" sz="1600" dirty="0"/>
              <a:t> have </a:t>
            </a:r>
            <a:r>
              <a:rPr lang="nl-NL" sz="1600" dirty="0" err="1"/>
              <a:t>to</a:t>
            </a:r>
            <a:r>
              <a:rPr lang="nl-NL" sz="1600" dirty="0"/>
              <a:t> change it.</a:t>
            </a:r>
          </a:p>
          <a:p>
            <a:endParaRPr lang="nl-NL" sz="1600" dirty="0"/>
          </a:p>
          <a:p>
            <a:r>
              <a:rPr lang="nl-NL" sz="1600" dirty="0"/>
              <a:t>Impossible is </a:t>
            </a:r>
            <a:r>
              <a:rPr lang="nl-NL" sz="1600" dirty="0" err="1"/>
              <a:t>not</a:t>
            </a:r>
            <a:r>
              <a:rPr lang="nl-NL" sz="1600" dirty="0"/>
              <a:t> a </a:t>
            </a:r>
            <a:r>
              <a:rPr lang="nl-NL" sz="1600" dirty="0" err="1"/>
              <a:t>fact</a:t>
            </a:r>
            <a:r>
              <a:rPr lang="nl-NL" sz="1600" dirty="0"/>
              <a:t>, </a:t>
            </a:r>
            <a:r>
              <a:rPr lang="nl-NL" sz="1600" dirty="0" err="1"/>
              <a:t>it’s</a:t>
            </a:r>
            <a:r>
              <a:rPr lang="nl-NL" sz="1600" dirty="0"/>
              <a:t> </a:t>
            </a:r>
            <a:r>
              <a:rPr lang="nl-NL" sz="1600" dirty="0" err="1"/>
              <a:t>an</a:t>
            </a:r>
            <a:r>
              <a:rPr lang="nl-NL" sz="1600" dirty="0"/>
              <a:t> opinion.</a:t>
            </a:r>
          </a:p>
          <a:p>
            <a:r>
              <a:rPr lang="nl-NL" sz="1600" dirty="0"/>
              <a:t>Impossible is </a:t>
            </a:r>
            <a:r>
              <a:rPr lang="nl-NL" sz="1600" dirty="0" err="1"/>
              <a:t>potential</a:t>
            </a:r>
            <a:r>
              <a:rPr lang="nl-NL" sz="1600" dirty="0"/>
              <a:t>.</a:t>
            </a:r>
          </a:p>
          <a:p>
            <a:r>
              <a:rPr lang="nl-NL" sz="1600" dirty="0"/>
              <a:t>Impossible is </a:t>
            </a:r>
            <a:r>
              <a:rPr lang="nl-NL" sz="1600" dirty="0" err="1"/>
              <a:t>temporary</a:t>
            </a:r>
            <a:r>
              <a:rPr lang="nl-NL" sz="1600" dirty="0"/>
              <a:t>.</a:t>
            </a:r>
          </a:p>
          <a:p>
            <a:r>
              <a:rPr lang="nl-NL" sz="1600" dirty="0"/>
              <a:t>Impossible is </a:t>
            </a:r>
            <a:r>
              <a:rPr lang="nl-NL" sz="1600" dirty="0" err="1"/>
              <a:t>nothing</a:t>
            </a:r>
            <a:r>
              <a:rPr lang="nl-NL" sz="1600" dirty="0"/>
              <a:t>.</a:t>
            </a:r>
          </a:p>
          <a:p>
            <a:endParaRPr lang="nl-NL" sz="1600" dirty="0"/>
          </a:p>
          <a:p>
            <a:r>
              <a:rPr lang="nl-NL" sz="1600" b="1" dirty="0"/>
              <a:t>Muhammad Ali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C83DB23A-AC82-784D-8DEE-D5BEF3BD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8" name="Rechthoek 18">
            <a:extLst>
              <a:ext uri="{FF2B5EF4-FFF2-40B4-BE49-F238E27FC236}">
                <a16:creationId xmlns:a16="http://schemas.microsoft.com/office/drawing/2014/main" id="{341B6D2B-C680-B941-8EE6-56B559DDF04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CCF0FF06-1F55-EC42-B4D9-30C4FFE96BEB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4DE10CD0-B247-A74B-B727-41C82CDDC689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35065881-40AC-CC48-9E97-74C243BF2715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3" name="Rechthoek 18">
            <a:extLst>
              <a:ext uri="{FF2B5EF4-FFF2-40B4-BE49-F238E27FC236}">
                <a16:creationId xmlns:a16="http://schemas.microsoft.com/office/drawing/2014/main" id="{9B36AD5C-4592-6547-BD63-AD28D651FF25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4591DA2C-82E7-524D-A154-EEB1DBC1F207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98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189C9C-BCC4-0F48-92C9-079DDEDCA297}"/>
              </a:ext>
            </a:extLst>
          </p:cNvPr>
          <p:cNvSpPr txBox="1"/>
          <p:nvPr/>
        </p:nvSpPr>
        <p:spPr>
          <a:xfrm>
            <a:off x="394104" y="4531232"/>
            <a:ext cx="354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Regels voor het opstellen van regels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83FE1B05-E827-344E-936F-16FA65B05ED0}"/>
              </a:ext>
            </a:extLst>
          </p:cNvPr>
          <p:cNvSpPr/>
          <p:nvPr/>
        </p:nvSpPr>
        <p:spPr>
          <a:xfrm>
            <a:off x="1070328" y="453808"/>
            <a:ext cx="1920553" cy="748333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Eigenaarschap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(vastleggen wie er over gaat)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1B7F5500-35AC-EF4A-87F8-1D2F1D3E6A26}"/>
              </a:ext>
            </a:extLst>
          </p:cNvPr>
          <p:cNvSpPr/>
          <p:nvPr/>
        </p:nvSpPr>
        <p:spPr>
          <a:xfrm>
            <a:off x="3504314" y="458101"/>
            <a:ext cx="1920553" cy="745471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De bedoeling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(nut en noodzaak duidelijk)</a:t>
            </a:r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1DC5BB64-18A8-E841-8A04-610F4C5BC122}"/>
              </a:ext>
            </a:extLst>
          </p:cNvPr>
          <p:cNvSpPr/>
          <p:nvPr/>
        </p:nvSpPr>
        <p:spPr>
          <a:xfrm>
            <a:off x="3510168" y="3166505"/>
            <a:ext cx="1920553" cy="748333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Flexibel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(verandering als uitgangspunt)</a:t>
            </a:r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E0E2AFA7-C3DA-A849-AD00-420DECB23341}"/>
              </a:ext>
            </a:extLst>
          </p:cNvPr>
          <p:cNvSpPr/>
          <p:nvPr/>
        </p:nvSpPr>
        <p:spPr>
          <a:xfrm>
            <a:off x="5950007" y="3160488"/>
            <a:ext cx="1920553" cy="748333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Handhaafbaar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(meetbaar, controleerbaar)</a:t>
            </a: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994C3415-3DA2-434D-A57D-2056AADBB82C}"/>
              </a:ext>
            </a:extLst>
          </p:cNvPr>
          <p:cNvSpPr/>
          <p:nvPr/>
        </p:nvSpPr>
        <p:spPr>
          <a:xfrm>
            <a:off x="5950006" y="1819966"/>
            <a:ext cx="1920553" cy="736600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Werkbaar</a:t>
            </a:r>
            <a:r>
              <a:rPr lang="nl-NL" sz="1400" dirty="0"/>
              <a:t>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(begrijpelijk, uitvoerbaar)</a:t>
            </a:r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5E971E6E-964C-5F4F-A2A4-773C8592DDA8}"/>
              </a:ext>
            </a:extLst>
          </p:cNvPr>
          <p:cNvSpPr/>
          <p:nvPr/>
        </p:nvSpPr>
        <p:spPr>
          <a:xfrm>
            <a:off x="5950005" y="464237"/>
            <a:ext cx="1920553" cy="745470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Regelruimte</a:t>
            </a:r>
            <a:r>
              <a:rPr lang="nl-NL" sz="1400" dirty="0"/>
              <a:t>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(speling, geest </a:t>
            </a:r>
            <a:r>
              <a:rPr lang="nl-NL" sz="1400" dirty="0" err="1">
                <a:solidFill>
                  <a:schemeClr val="tx1"/>
                </a:solidFill>
              </a:rPr>
              <a:t>ipv</a:t>
            </a:r>
            <a:r>
              <a:rPr lang="nl-NL" sz="1400" dirty="0">
                <a:solidFill>
                  <a:schemeClr val="tx1"/>
                </a:solidFill>
              </a:rPr>
              <a:t> letter)</a:t>
            </a:r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4F71CC7C-07CE-4743-9CD3-3F4E627DAE11}"/>
              </a:ext>
            </a:extLst>
          </p:cNvPr>
          <p:cNvSpPr/>
          <p:nvPr/>
        </p:nvSpPr>
        <p:spPr>
          <a:xfrm>
            <a:off x="1058623" y="1819966"/>
            <a:ext cx="1920553" cy="748333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90-10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(regels voor massa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en uitzonderingen)</a:t>
            </a:r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5E081A50-8FD8-6542-9097-505A29E0657E}"/>
              </a:ext>
            </a:extLst>
          </p:cNvPr>
          <p:cNvSpPr/>
          <p:nvPr/>
        </p:nvSpPr>
        <p:spPr>
          <a:xfrm>
            <a:off x="1070329" y="3166505"/>
            <a:ext cx="1920553" cy="748333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Proportioneel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(kosten en baten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in verhouding)</a:t>
            </a:r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917884F6-B21E-1E4E-AF8E-E931140B3E7F}"/>
              </a:ext>
            </a:extLst>
          </p:cNvPr>
          <p:cNvSpPr/>
          <p:nvPr/>
        </p:nvSpPr>
        <p:spPr>
          <a:xfrm>
            <a:off x="3504313" y="1819966"/>
            <a:ext cx="1920553" cy="736600"/>
          </a:xfrm>
          <a:prstGeom prst="roundRect">
            <a:avLst>
              <a:gd name="adj" fmla="val 0"/>
            </a:avLst>
          </a:prstGeom>
          <a:solidFill>
            <a:srgbClr val="009193">
              <a:alpha val="5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Generiek </a:t>
            </a:r>
            <a:r>
              <a:rPr lang="nl-NL" sz="1400" b="1" dirty="0" err="1">
                <a:solidFill>
                  <a:schemeClr val="bg1"/>
                </a:solidFill>
              </a:rPr>
              <a:t>ipv</a:t>
            </a:r>
            <a:r>
              <a:rPr lang="nl-NL" sz="1400" b="1" dirty="0">
                <a:solidFill>
                  <a:schemeClr val="bg1"/>
                </a:solidFill>
              </a:rPr>
              <a:t> specifiek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(meerdere situaties </a:t>
            </a:r>
          </a:p>
          <a:p>
            <a:pPr algn="ctr"/>
            <a:r>
              <a:rPr lang="nl-NL" sz="1400" dirty="0" err="1">
                <a:solidFill>
                  <a:schemeClr val="tx1"/>
                </a:solidFill>
              </a:rPr>
              <a:t>ipv</a:t>
            </a:r>
            <a:r>
              <a:rPr lang="nl-NL" sz="1400" dirty="0">
                <a:solidFill>
                  <a:schemeClr val="tx1"/>
                </a:solidFill>
              </a:rPr>
              <a:t> een enkele)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9252BEA-745B-D047-8A88-76E32E8B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73" y="4331433"/>
            <a:ext cx="3998617" cy="84374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6495603-C755-2B4B-B639-53F38D24BE17}"/>
              </a:ext>
            </a:extLst>
          </p:cNvPr>
          <p:cNvSpPr/>
          <p:nvPr/>
        </p:nvSpPr>
        <p:spPr>
          <a:xfrm rot="10800000">
            <a:off x="8168004" y="-1"/>
            <a:ext cx="960670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15D5B66-2E19-4441-8ADF-C8CDA4B25FE4}"/>
              </a:ext>
            </a:extLst>
          </p:cNvPr>
          <p:cNvSpPr/>
          <p:nvPr/>
        </p:nvSpPr>
        <p:spPr>
          <a:xfrm rot="10800000">
            <a:off x="-6433" y="-1"/>
            <a:ext cx="80107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44BCF6F-99E6-554D-ABBF-178735DD5220}"/>
              </a:ext>
            </a:extLst>
          </p:cNvPr>
          <p:cNvSpPr/>
          <p:nvPr/>
        </p:nvSpPr>
        <p:spPr>
          <a:xfrm rot="10800000">
            <a:off x="395332" y="378148"/>
            <a:ext cx="42106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A84917F-42E3-1A42-A807-1320B0C8055C}"/>
              </a:ext>
            </a:extLst>
          </p:cNvPr>
          <p:cNvSpPr/>
          <p:nvPr/>
        </p:nvSpPr>
        <p:spPr>
          <a:xfrm rot="10800000">
            <a:off x="8168004" y="378148"/>
            <a:ext cx="42106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10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jl links 3">
            <a:extLst>
              <a:ext uri="{FF2B5EF4-FFF2-40B4-BE49-F238E27FC236}">
                <a16:creationId xmlns:a16="http://schemas.microsoft.com/office/drawing/2014/main" id="{FB628D9C-1D47-D046-ADF1-DE8C53C528BA}"/>
              </a:ext>
            </a:extLst>
          </p:cNvPr>
          <p:cNvSpPr/>
          <p:nvPr/>
        </p:nvSpPr>
        <p:spPr>
          <a:xfrm>
            <a:off x="0" y="3964796"/>
            <a:ext cx="9146994" cy="434479"/>
          </a:xfrm>
          <a:prstGeom prst="rightArrow">
            <a:avLst>
              <a:gd name="adj1" fmla="val 4401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5123FC3-7709-9649-881B-05981C47401F}"/>
              </a:ext>
            </a:extLst>
          </p:cNvPr>
          <p:cNvSpPr txBox="1"/>
          <p:nvPr/>
        </p:nvSpPr>
        <p:spPr>
          <a:xfrm>
            <a:off x="130287" y="4291089"/>
            <a:ext cx="712146" cy="213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788" dirty="0"/>
              <a:t>2015 + 2016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A7C802-09C2-0443-8646-8215450FC935}"/>
              </a:ext>
            </a:extLst>
          </p:cNvPr>
          <p:cNvSpPr txBox="1"/>
          <p:nvPr/>
        </p:nvSpPr>
        <p:spPr>
          <a:xfrm>
            <a:off x="2349153" y="4325270"/>
            <a:ext cx="656446" cy="213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788" dirty="0"/>
              <a:t>2017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B3E1DC4E-6974-5243-9F5B-DFC0AE0C67FF}"/>
              </a:ext>
            </a:extLst>
          </p:cNvPr>
          <p:cNvSpPr/>
          <p:nvPr/>
        </p:nvSpPr>
        <p:spPr>
          <a:xfrm>
            <a:off x="130288" y="75591"/>
            <a:ext cx="3412946" cy="6686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 err="1"/>
              <a:t>VvAA</a:t>
            </a:r>
            <a:r>
              <a:rPr lang="nl-NL" sz="1200" dirty="0"/>
              <a:t> + huisartsen: </a:t>
            </a:r>
            <a:r>
              <a:rPr lang="nl-NL" sz="1200" b="1" dirty="0">
                <a:solidFill>
                  <a:schemeClr val="tx1"/>
                </a:solidFill>
              </a:rPr>
              <a:t>Het roer moet om</a:t>
            </a:r>
          </a:p>
          <a:p>
            <a:r>
              <a:rPr lang="nl-NL" sz="1200" dirty="0"/>
              <a:t>Manifest Het roer moet om en Zelf aan het roer</a:t>
            </a:r>
          </a:p>
          <a:p>
            <a:r>
              <a:rPr lang="nl-NL" sz="1200" dirty="0"/>
              <a:t>Start </a:t>
            </a:r>
            <a:r>
              <a:rPr lang="nl-NL" sz="1200" b="1" dirty="0">
                <a:solidFill>
                  <a:schemeClr val="tx1"/>
                </a:solidFill>
              </a:rPr>
              <a:t>Waardigheid en Trots </a:t>
            </a:r>
            <a:r>
              <a:rPr lang="nl-NL" sz="1200" dirty="0"/>
              <a:t>Verpleeghuiszorg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920BA4E-C6F6-0A4E-9AD1-7A2EF4492C1A}"/>
              </a:ext>
            </a:extLst>
          </p:cNvPr>
          <p:cNvSpPr txBox="1"/>
          <p:nvPr/>
        </p:nvSpPr>
        <p:spPr>
          <a:xfrm>
            <a:off x="7272856" y="4336778"/>
            <a:ext cx="656446" cy="213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788" dirty="0"/>
              <a:t>2019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18DB1B4-8210-5045-B2CF-EADDD9BC1D94}"/>
              </a:ext>
            </a:extLst>
          </p:cNvPr>
          <p:cNvSpPr txBox="1"/>
          <p:nvPr/>
        </p:nvSpPr>
        <p:spPr>
          <a:xfrm>
            <a:off x="4334024" y="4345182"/>
            <a:ext cx="656446" cy="213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788" dirty="0"/>
              <a:t>2018</a:t>
            </a:r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DA5CB9E9-D8B6-694C-A212-8970DEC406AC}"/>
              </a:ext>
            </a:extLst>
          </p:cNvPr>
          <p:cNvSpPr/>
          <p:nvPr/>
        </p:nvSpPr>
        <p:spPr>
          <a:xfrm>
            <a:off x="1263418" y="829445"/>
            <a:ext cx="4088775" cy="1219152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/>
              <a:t>Nationaal debat</a:t>
            </a:r>
          </a:p>
          <a:p>
            <a:r>
              <a:rPr lang="nl-NL" sz="1200" b="1" dirty="0">
                <a:solidFill>
                  <a:schemeClr val="tx1"/>
                </a:solidFill>
              </a:rPr>
              <a:t>Denktank</a:t>
            </a:r>
            <a:r>
              <a:rPr lang="nl-NL" sz="1200" dirty="0"/>
              <a:t> </a:t>
            </a:r>
            <a:r>
              <a:rPr lang="nl-NL" sz="1200" b="1" dirty="0">
                <a:solidFill>
                  <a:schemeClr val="tx1"/>
                </a:solidFill>
              </a:rPr>
              <a:t>Ontregel de zorg</a:t>
            </a:r>
            <a:r>
              <a:rPr lang="nl-NL" sz="1200" dirty="0"/>
              <a:t>: administratiedruk in kaart</a:t>
            </a:r>
          </a:p>
          <a:p>
            <a:r>
              <a:rPr lang="nl-NL" sz="1200" dirty="0"/>
              <a:t>Trechter van Verdunning en Argumentenkaart</a:t>
            </a:r>
          </a:p>
          <a:p>
            <a:r>
              <a:rPr lang="nl-NL" sz="1200" dirty="0"/>
              <a:t>Manifest </a:t>
            </a:r>
            <a:r>
              <a:rPr lang="nl-NL" sz="1200" b="1" dirty="0">
                <a:solidFill>
                  <a:schemeClr val="tx1"/>
                </a:solidFill>
              </a:rPr>
              <a:t>Minder regelgekte, meer zorg </a:t>
            </a:r>
            <a:r>
              <a:rPr lang="nl-NL" sz="1200" dirty="0"/>
              <a:t>GGZ</a:t>
            </a:r>
          </a:p>
          <a:p>
            <a:r>
              <a:rPr lang="nl-NL" sz="1200" dirty="0"/>
              <a:t>1</a:t>
            </a:r>
            <a:r>
              <a:rPr lang="nl-NL" sz="1200" baseline="30000" dirty="0"/>
              <a:t>e</a:t>
            </a:r>
            <a:r>
              <a:rPr lang="nl-NL" sz="1200" dirty="0"/>
              <a:t> schrapconferentie</a:t>
            </a:r>
          </a:p>
          <a:p>
            <a:r>
              <a:rPr lang="nl-NL" sz="1200" dirty="0"/>
              <a:t>Actiedag Verpleegkundigen en verzorgenden</a:t>
            </a:r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B5AA97DC-E220-E248-99A5-3A84FD156E41}"/>
              </a:ext>
            </a:extLst>
          </p:cNvPr>
          <p:cNvSpPr/>
          <p:nvPr/>
        </p:nvSpPr>
        <p:spPr>
          <a:xfrm>
            <a:off x="3095557" y="2087745"/>
            <a:ext cx="2952886" cy="6013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/>
              <a:t>Schrap- en verbetersessies </a:t>
            </a:r>
          </a:p>
          <a:p>
            <a:r>
              <a:rPr lang="nl-NL" sz="1200" b="1" dirty="0">
                <a:solidFill>
                  <a:schemeClr val="tx1"/>
                </a:solidFill>
              </a:rPr>
              <a:t>Actieplan Ontregel de zorg</a:t>
            </a:r>
          </a:p>
          <a:p>
            <a:r>
              <a:rPr lang="nl-NL" sz="1200" dirty="0"/>
              <a:t>Ontregel de langdurige zorg</a:t>
            </a:r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E64C4B55-D1E3-094C-AA24-B9A1B0C99BA2}"/>
              </a:ext>
            </a:extLst>
          </p:cNvPr>
          <p:cNvSpPr/>
          <p:nvPr/>
        </p:nvSpPr>
        <p:spPr>
          <a:xfrm>
            <a:off x="5088194" y="2728226"/>
            <a:ext cx="3982425" cy="1252061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chemeClr val="bg1"/>
                </a:solidFill>
              </a:rPr>
              <a:t>Schrappen, snappen, kappen 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Rita Verdonk</a:t>
            </a:r>
            <a:r>
              <a:rPr lang="nl-NL" sz="1200" dirty="0">
                <a:solidFill>
                  <a:schemeClr val="bg1"/>
                </a:solidFill>
              </a:rPr>
              <a:t>: sociaal domein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Martijn </a:t>
            </a:r>
            <a:r>
              <a:rPr lang="nl-NL" sz="1200" b="1" dirty="0" err="1">
                <a:solidFill>
                  <a:schemeClr val="bg1"/>
                </a:solidFill>
              </a:rPr>
              <a:t>Lensink</a:t>
            </a:r>
            <a:r>
              <a:rPr lang="nl-NL" sz="1200" dirty="0">
                <a:solidFill>
                  <a:schemeClr val="bg1"/>
                </a:solidFill>
              </a:rPr>
              <a:t>: i-Sociaal Domein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Gerlach Cerfontaine</a:t>
            </a:r>
            <a:r>
              <a:rPr lang="nl-NL" sz="1200" dirty="0">
                <a:solidFill>
                  <a:schemeClr val="bg1"/>
                </a:solidFill>
              </a:rPr>
              <a:t>: MSZ</a:t>
            </a:r>
          </a:p>
          <a:p>
            <a:r>
              <a:rPr lang="nl-NL" sz="1200" b="1" dirty="0">
                <a:solidFill>
                  <a:schemeClr val="tx1"/>
                </a:solidFill>
              </a:rPr>
              <a:t>Nationale Ontregelmonitor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ONTREGELBUS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65A6523-FF62-3742-A78A-D9CD9A1E3A29}"/>
              </a:ext>
            </a:extLst>
          </p:cNvPr>
          <p:cNvSpPr txBox="1"/>
          <p:nvPr/>
        </p:nvSpPr>
        <p:spPr>
          <a:xfrm>
            <a:off x="6623674" y="1085435"/>
            <a:ext cx="225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TIJDLIJN </a:t>
            </a:r>
          </a:p>
          <a:p>
            <a:pPr algn="ctr"/>
            <a:r>
              <a:rPr lang="nl-NL" b="1" dirty="0">
                <a:solidFill>
                  <a:srgbClr val="009193"/>
                </a:solidFill>
              </a:rPr>
              <a:t>[</a:t>
            </a:r>
            <a:r>
              <a:rPr lang="nl-NL" b="1" dirty="0"/>
              <a:t>ONT</a:t>
            </a:r>
            <a:r>
              <a:rPr lang="nl-NL" b="1" dirty="0">
                <a:solidFill>
                  <a:srgbClr val="009193"/>
                </a:solidFill>
              </a:rPr>
              <a:t>]</a:t>
            </a:r>
            <a:r>
              <a:rPr lang="nl-NL" b="1" dirty="0"/>
              <a:t>REGEL DE ZORG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09335DD9-74C6-8748-B49A-2DB7F0E8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94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2B9805AB-1612-9B4E-8163-B613479FB35A}"/>
              </a:ext>
            </a:extLst>
          </p:cNvPr>
          <p:cNvSpPr/>
          <p:nvPr/>
        </p:nvSpPr>
        <p:spPr>
          <a:xfrm>
            <a:off x="2285654" y="606102"/>
            <a:ext cx="2456387" cy="101615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Wijkverpleging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Meer zorg, minder papier 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8351E2D3-202D-2D4E-8EA4-76C5C48223D1}"/>
              </a:ext>
            </a:extLst>
          </p:cNvPr>
          <p:cNvSpPr/>
          <p:nvPr/>
        </p:nvSpPr>
        <p:spPr>
          <a:xfrm>
            <a:off x="4807185" y="606102"/>
            <a:ext cx="2076335" cy="101615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Verpleeghuizen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Ontregel de langdurige zorg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Waardigheid en Trots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15552DCA-0393-7F4A-935F-F555FFDCB5F7}"/>
              </a:ext>
            </a:extLst>
          </p:cNvPr>
          <p:cNvSpPr/>
          <p:nvPr/>
        </p:nvSpPr>
        <p:spPr>
          <a:xfrm>
            <a:off x="2289607" y="2062661"/>
            <a:ext cx="2456387" cy="101615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Sociaal Domein (WMO, Jeugdwet)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Martijn </a:t>
            </a:r>
            <a:r>
              <a:rPr lang="nl-NL" sz="1200" dirty="0" err="1">
                <a:solidFill>
                  <a:schemeClr val="tx1"/>
                </a:solidFill>
              </a:rPr>
              <a:t>Lensink</a:t>
            </a:r>
            <a:r>
              <a:rPr lang="nl-NL" sz="1200" dirty="0">
                <a:solidFill>
                  <a:schemeClr val="tx1"/>
                </a:solidFill>
              </a:rPr>
              <a:t>: I-Sociaal Domein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Rita Verdonk: Ontregel de zorg SD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AE65B926-2E98-5E43-9F9B-00991DC120A1}"/>
              </a:ext>
            </a:extLst>
          </p:cNvPr>
          <p:cNvSpPr/>
          <p:nvPr/>
        </p:nvSpPr>
        <p:spPr>
          <a:xfrm>
            <a:off x="4807185" y="2067926"/>
            <a:ext cx="2075043" cy="10161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Gehandicaptenzorg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Ontregel de langdurige zorg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Volwaardig leven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1F397F3E-FB34-FD44-B397-CDCDD20EAC96}"/>
              </a:ext>
            </a:extLst>
          </p:cNvPr>
          <p:cNvSpPr/>
          <p:nvPr/>
        </p:nvSpPr>
        <p:spPr>
          <a:xfrm>
            <a:off x="890130" y="3690256"/>
            <a:ext cx="7361241" cy="525485"/>
          </a:xfrm>
          <a:prstGeom prst="roundRect">
            <a:avLst>
              <a:gd name="adj" fmla="val 0"/>
            </a:avLst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Patiënt/Cliënt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Zorgen voor burgers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BD2A36D-D2C0-6448-90F4-4ACDAF9DFD05}"/>
              </a:ext>
            </a:extLst>
          </p:cNvPr>
          <p:cNvSpPr/>
          <p:nvPr/>
        </p:nvSpPr>
        <p:spPr>
          <a:xfrm rot="10800000">
            <a:off x="8369974" y="-5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02949A9-D134-B245-9D98-D4B902A085DC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A1BCF26-DE47-F540-A4C4-0FA1D505A003}"/>
              </a:ext>
            </a:extLst>
          </p:cNvPr>
          <p:cNvSpPr/>
          <p:nvPr/>
        </p:nvSpPr>
        <p:spPr>
          <a:xfrm rot="10800000">
            <a:off x="-151" y="0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79CF3B0-9F8D-074D-9845-9D5985096572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0EAB2C4-4FE5-E040-819B-1E87C71B5C52}"/>
              </a:ext>
            </a:extLst>
          </p:cNvPr>
          <p:cNvSpPr/>
          <p:nvPr/>
        </p:nvSpPr>
        <p:spPr>
          <a:xfrm>
            <a:off x="6948661" y="2062663"/>
            <a:ext cx="1651053" cy="10161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MSZ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Gerlach Cerfontaine: Ontregel de MSZ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92B5CF88-1C2A-8C48-8579-8EBD8122C742}"/>
              </a:ext>
            </a:extLst>
          </p:cNvPr>
          <p:cNvSpPr/>
          <p:nvPr/>
        </p:nvSpPr>
        <p:spPr>
          <a:xfrm>
            <a:off x="6948664" y="606102"/>
            <a:ext cx="1651050" cy="101615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Curatieve GGZ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Minder regelgekte, meer zorg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A8AACDF7-35CB-7D4C-8D30-DA52FFDF5A90}"/>
              </a:ext>
            </a:extLst>
          </p:cNvPr>
          <p:cNvSpPr/>
          <p:nvPr/>
        </p:nvSpPr>
        <p:spPr>
          <a:xfrm>
            <a:off x="524458" y="614300"/>
            <a:ext cx="1669587" cy="63961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Huisartsen</a:t>
            </a:r>
          </a:p>
          <a:p>
            <a:pPr algn="ctr"/>
            <a:r>
              <a:rPr lang="nl-NL" sz="1200" dirty="0">
                <a:solidFill>
                  <a:schemeClr val="tx1"/>
                </a:solidFill>
              </a:rPr>
              <a:t>Het roer moet om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C09B2845-E2E2-A343-BDF7-CA9DB7F9F600}"/>
              </a:ext>
            </a:extLst>
          </p:cNvPr>
          <p:cNvSpPr/>
          <p:nvPr/>
        </p:nvSpPr>
        <p:spPr>
          <a:xfrm>
            <a:off x="524458" y="1526747"/>
            <a:ext cx="1669587" cy="63961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Farmacie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E743B8C8-ED0A-7F46-A0A3-5E772A7D6800}"/>
              </a:ext>
            </a:extLst>
          </p:cNvPr>
          <p:cNvSpPr/>
          <p:nvPr/>
        </p:nvSpPr>
        <p:spPr>
          <a:xfrm>
            <a:off x="544286" y="2439195"/>
            <a:ext cx="1669587" cy="63961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Paramedische Zorg</a:t>
            </a:r>
          </a:p>
        </p:txBody>
      </p:sp>
      <p:pic>
        <p:nvPicPr>
          <p:cNvPr id="19" name="Afbeelding 5">
            <a:extLst>
              <a:ext uri="{FF2B5EF4-FFF2-40B4-BE49-F238E27FC236}">
                <a16:creationId xmlns:a16="http://schemas.microsoft.com/office/drawing/2014/main" id="{435590B3-B684-434C-96E0-705D8918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45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ebogen pijl omhoog 29">
            <a:extLst>
              <a:ext uri="{FF2B5EF4-FFF2-40B4-BE49-F238E27FC236}">
                <a16:creationId xmlns:a16="http://schemas.microsoft.com/office/drawing/2014/main" id="{15B8D25D-6826-AB42-9C45-EE2A45E49657}"/>
              </a:ext>
            </a:extLst>
          </p:cNvPr>
          <p:cNvSpPr/>
          <p:nvPr/>
        </p:nvSpPr>
        <p:spPr>
          <a:xfrm rot="5400000">
            <a:off x="6123869" y="3223932"/>
            <a:ext cx="568889" cy="733306"/>
          </a:xfrm>
          <a:prstGeom prst="bentUpArrow">
            <a:avLst>
              <a:gd name="adj1" fmla="val 17232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47" name="Gebogen pijl omhoog 29">
            <a:extLst>
              <a:ext uri="{FF2B5EF4-FFF2-40B4-BE49-F238E27FC236}">
                <a16:creationId xmlns:a16="http://schemas.microsoft.com/office/drawing/2014/main" id="{B7BF9862-3F5D-D440-924F-0201D13A3F2E}"/>
              </a:ext>
            </a:extLst>
          </p:cNvPr>
          <p:cNvSpPr/>
          <p:nvPr/>
        </p:nvSpPr>
        <p:spPr>
          <a:xfrm rot="5400000">
            <a:off x="296312" y="702229"/>
            <a:ext cx="568889" cy="733306"/>
          </a:xfrm>
          <a:prstGeom prst="bentUpArrow">
            <a:avLst>
              <a:gd name="adj1" fmla="val 17232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46" name="Gebogen pijl omhoog 29">
            <a:extLst>
              <a:ext uri="{FF2B5EF4-FFF2-40B4-BE49-F238E27FC236}">
                <a16:creationId xmlns:a16="http://schemas.microsoft.com/office/drawing/2014/main" id="{7060CD1B-4134-C74B-9673-A5960CAF4040}"/>
              </a:ext>
            </a:extLst>
          </p:cNvPr>
          <p:cNvSpPr/>
          <p:nvPr/>
        </p:nvSpPr>
        <p:spPr>
          <a:xfrm rot="5400000">
            <a:off x="2081022" y="1518961"/>
            <a:ext cx="568889" cy="733306"/>
          </a:xfrm>
          <a:prstGeom prst="bentUpArrow">
            <a:avLst>
              <a:gd name="adj1" fmla="val 17232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886D3ED1-4FEC-9D4C-8D3C-40A515F2CAA5}"/>
              </a:ext>
            </a:extLst>
          </p:cNvPr>
          <p:cNvGrpSpPr/>
          <p:nvPr/>
        </p:nvGrpSpPr>
        <p:grpSpPr>
          <a:xfrm>
            <a:off x="161364" y="200130"/>
            <a:ext cx="8763084" cy="4181398"/>
            <a:chOff x="-11504" y="80853"/>
            <a:chExt cx="9086658" cy="4335796"/>
          </a:xfrm>
        </p:grpSpPr>
        <p:sp>
          <p:nvSpPr>
            <p:cNvPr id="4" name="Pijl links 3">
              <a:extLst>
                <a:ext uri="{FF2B5EF4-FFF2-40B4-BE49-F238E27FC236}">
                  <a16:creationId xmlns:a16="http://schemas.microsoft.com/office/drawing/2014/main" id="{FB628D9C-1D47-D046-ADF1-DE8C53C528BA}"/>
                </a:ext>
              </a:extLst>
            </p:cNvPr>
            <p:cNvSpPr/>
            <p:nvPr/>
          </p:nvSpPr>
          <p:spPr>
            <a:xfrm>
              <a:off x="43181" y="3982170"/>
              <a:ext cx="8993120" cy="434479"/>
            </a:xfrm>
            <a:prstGeom prst="rightArrow">
              <a:avLst>
                <a:gd name="adj1" fmla="val 44010"/>
                <a:gd name="adj2" fmla="val 50000"/>
              </a:avLst>
            </a:prstGeom>
            <a:gradFill>
              <a:gsLst>
                <a:gs pos="0">
                  <a:srgbClr val="8EBDBD"/>
                </a:gs>
                <a:gs pos="100000">
                  <a:srgbClr val="00919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i="1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5123FC3-7709-9649-881B-05981C47401F}"/>
                </a:ext>
              </a:extLst>
            </p:cNvPr>
            <p:cNvSpPr txBox="1"/>
            <p:nvPr/>
          </p:nvSpPr>
          <p:spPr>
            <a:xfrm>
              <a:off x="-11504" y="4087020"/>
              <a:ext cx="584119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start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9A7C802-09C2-0443-8646-8215450FC935}"/>
                </a:ext>
              </a:extLst>
            </p:cNvPr>
            <p:cNvSpPr txBox="1"/>
            <p:nvPr/>
          </p:nvSpPr>
          <p:spPr>
            <a:xfrm>
              <a:off x="1382942" y="4096984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1</a:t>
              </a:r>
            </a:p>
          </p:txBody>
        </p:sp>
        <p:sp>
          <p:nvSpPr>
            <p:cNvPr id="41" name="Vijfhoek 40">
              <a:extLst>
                <a:ext uri="{FF2B5EF4-FFF2-40B4-BE49-F238E27FC236}">
                  <a16:creationId xmlns:a16="http://schemas.microsoft.com/office/drawing/2014/main" id="{1E0EE37D-608C-5641-80AB-B75D718A2BF2}"/>
                </a:ext>
              </a:extLst>
            </p:cNvPr>
            <p:cNvSpPr/>
            <p:nvPr/>
          </p:nvSpPr>
          <p:spPr>
            <a:xfrm>
              <a:off x="43183" y="80853"/>
              <a:ext cx="2133930" cy="696496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INTAKEGESPREK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Met directie of RvT</a:t>
              </a:r>
            </a:p>
          </p:txBody>
        </p:sp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B3E1DC4E-6974-5243-9F5B-DFC0AE0C67FF}"/>
                </a:ext>
              </a:extLst>
            </p:cNvPr>
            <p:cNvSpPr/>
            <p:nvPr/>
          </p:nvSpPr>
          <p:spPr>
            <a:xfrm>
              <a:off x="869239" y="981684"/>
              <a:ext cx="904038" cy="2898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Uitnodiging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920BA4E-C6F6-0A4E-9AD1-7A2EF4492C1A}"/>
                </a:ext>
              </a:extLst>
            </p:cNvPr>
            <p:cNvSpPr txBox="1"/>
            <p:nvPr/>
          </p:nvSpPr>
          <p:spPr>
            <a:xfrm>
              <a:off x="3852075" y="4087019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818DB1B4-8210-5045-B2CF-EADDD9BC1D94}"/>
                </a:ext>
              </a:extLst>
            </p:cNvPr>
            <p:cNvSpPr txBox="1"/>
            <p:nvPr/>
          </p:nvSpPr>
          <p:spPr>
            <a:xfrm>
              <a:off x="2643617" y="4090331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2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A041E34-3D5A-A44C-9D39-5EEBF500BBC0}"/>
                </a:ext>
              </a:extLst>
            </p:cNvPr>
            <p:cNvSpPr txBox="1"/>
            <p:nvPr/>
          </p:nvSpPr>
          <p:spPr>
            <a:xfrm>
              <a:off x="5313210" y="4087019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4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2C583A35-22C4-E94D-BAC5-48DC7AAE2005}"/>
                </a:ext>
              </a:extLst>
            </p:cNvPr>
            <p:cNvSpPr txBox="1"/>
            <p:nvPr/>
          </p:nvSpPr>
          <p:spPr>
            <a:xfrm>
              <a:off x="6621360" y="4091265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5</a:t>
              </a:r>
            </a:p>
          </p:txBody>
        </p:sp>
        <p:sp>
          <p:nvSpPr>
            <p:cNvPr id="30" name="Gebogen pijl omhoog 29">
              <a:extLst>
                <a:ext uri="{FF2B5EF4-FFF2-40B4-BE49-F238E27FC236}">
                  <a16:creationId xmlns:a16="http://schemas.microsoft.com/office/drawing/2014/main" id="{17C43607-16F9-B843-AFD8-F891FC956407}"/>
                </a:ext>
              </a:extLst>
            </p:cNvPr>
            <p:cNvSpPr/>
            <p:nvPr/>
          </p:nvSpPr>
          <p:spPr>
            <a:xfrm rot="5400000">
              <a:off x="4267135" y="2473940"/>
              <a:ext cx="589895" cy="760383"/>
            </a:xfrm>
            <a:prstGeom prst="bentUpArrow">
              <a:avLst>
                <a:gd name="adj1" fmla="val 17232"/>
                <a:gd name="adj2" fmla="val 2500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dirty="0"/>
            </a:p>
          </p:txBody>
        </p:sp>
        <p:sp>
          <p:nvSpPr>
            <p:cNvPr id="31" name="Afgeronde rechthoek 30">
              <a:extLst>
                <a:ext uri="{FF2B5EF4-FFF2-40B4-BE49-F238E27FC236}">
                  <a16:creationId xmlns:a16="http://schemas.microsoft.com/office/drawing/2014/main" id="{B1A91A06-ED29-AD41-832F-9227F8B8AA09}"/>
                </a:ext>
              </a:extLst>
            </p:cNvPr>
            <p:cNvSpPr/>
            <p:nvPr/>
          </p:nvSpPr>
          <p:spPr>
            <a:xfrm>
              <a:off x="6936368" y="3525774"/>
              <a:ext cx="1029973" cy="4344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Eindverslag</a:t>
              </a:r>
            </a:p>
          </p:txBody>
        </p:sp>
        <p:sp>
          <p:nvSpPr>
            <p:cNvPr id="33" name="Afgeronde rechthoek 32">
              <a:extLst>
                <a:ext uri="{FF2B5EF4-FFF2-40B4-BE49-F238E27FC236}">
                  <a16:creationId xmlns:a16="http://schemas.microsoft.com/office/drawing/2014/main" id="{C39B0261-AFEF-A646-8042-017A3C90DBA8}"/>
                </a:ext>
              </a:extLst>
            </p:cNvPr>
            <p:cNvSpPr/>
            <p:nvPr/>
          </p:nvSpPr>
          <p:spPr>
            <a:xfrm>
              <a:off x="8091590" y="466211"/>
              <a:ext cx="983564" cy="71601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 Vertaling naar rapportage</a:t>
              </a:r>
            </a:p>
          </p:txBody>
        </p:sp>
        <p:sp>
          <p:nvSpPr>
            <p:cNvPr id="36" name="Vijfhoek 35">
              <a:extLst>
                <a:ext uri="{FF2B5EF4-FFF2-40B4-BE49-F238E27FC236}">
                  <a16:creationId xmlns:a16="http://schemas.microsoft.com/office/drawing/2014/main" id="{5495C4EB-F724-4C4F-AD20-C5FA2A32CF89}"/>
                </a:ext>
              </a:extLst>
            </p:cNvPr>
            <p:cNvSpPr/>
            <p:nvPr/>
          </p:nvSpPr>
          <p:spPr>
            <a:xfrm>
              <a:off x="1893793" y="808439"/>
              <a:ext cx="2564124" cy="798219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ONTRAFELEN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Mensen van de werkvloer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Verschillende afdelingen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Verkenning ervaren regeldruk</a:t>
              </a:r>
            </a:p>
          </p:txBody>
        </p:sp>
        <p:sp>
          <p:nvSpPr>
            <p:cNvPr id="39" name="Afgeronde rechthoek 38">
              <a:extLst>
                <a:ext uri="{FF2B5EF4-FFF2-40B4-BE49-F238E27FC236}">
                  <a16:creationId xmlns:a16="http://schemas.microsoft.com/office/drawing/2014/main" id="{60FFA7DA-E0F4-2343-A6AE-02D0025645C6}"/>
                </a:ext>
              </a:extLst>
            </p:cNvPr>
            <p:cNvSpPr/>
            <p:nvPr/>
          </p:nvSpPr>
          <p:spPr>
            <a:xfrm>
              <a:off x="2715928" y="1747334"/>
              <a:ext cx="1198692" cy="47221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Verslag en interne dialoog</a:t>
              </a:r>
            </a:p>
          </p:txBody>
        </p:sp>
        <p:sp>
          <p:nvSpPr>
            <p:cNvPr id="42" name="Vijfhoek 41">
              <a:extLst>
                <a:ext uri="{FF2B5EF4-FFF2-40B4-BE49-F238E27FC236}">
                  <a16:creationId xmlns:a16="http://schemas.microsoft.com/office/drawing/2014/main" id="{78E81191-9BD0-9D45-9A01-BF63E6E61ADA}"/>
                </a:ext>
              </a:extLst>
            </p:cNvPr>
            <p:cNvSpPr/>
            <p:nvPr/>
          </p:nvSpPr>
          <p:spPr>
            <a:xfrm>
              <a:off x="4181891" y="1643786"/>
              <a:ext cx="2284222" cy="1000809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ONTREGELEN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Mensen van de werkvloer en managers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Focus op top 3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Beren van de weg jagen</a:t>
              </a:r>
            </a:p>
          </p:txBody>
        </p:sp>
        <p:sp>
          <p:nvSpPr>
            <p:cNvPr id="37" name="Vijfhoek 36">
              <a:extLst>
                <a:ext uri="{FF2B5EF4-FFF2-40B4-BE49-F238E27FC236}">
                  <a16:creationId xmlns:a16="http://schemas.microsoft.com/office/drawing/2014/main" id="{B30C9AFB-A9C0-F742-82F0-C3C049F343D6}"/>
                </a:ext>
              </a:extLst>
            </p:cNvPr>
            <p:cNvSpPr/>
            <p:nvPr/>
          </p:nvSpPr>
          <p:spPr>
            <a:xfrm>
              <a:off x="6082412" y="2618877"/>
              <a:ext cx="2409955" cy="799180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ONTKNOPEN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Specialisten en managers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Focus op grootste knoop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Doorbraken realiseren</a:t>
              </a:r>
            </a:p>
          </p:txBody>
        </p:sp>
        <p:sp>
          <p:nvSpPr>
            <p:cNvPr id="43" name="Afgeronde rechthoek 42">
              <a:extLst>
                <a:ext uri="{FF2B5EF4-FFF2-40B4-BE49-F238E27FC236}">
                  <a16:creationId xmlns:a16="http://schemas.microsoft.com/office/drawing/2014/main" id="{386228C5-D2D5-DA40-AEE1-2EBB83955045}"/>
                </a:ext>
              </a:extLst>
            </p:cNvPr>
            <p:cNvSpPr/>
            <p:nvPr/>
          </p:nvSpPr>
          <p:spPr>
            <a:xfrm>
              <a:off x="5002110" y="2747062"/>
              <a:ext cx="943668" cy="4601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Verslag en uitnodiging</a:t>
              </a:r>
            </a:p>
          </p:txBody>
        </p:sp>
        <p:sp>
          <p:nvSpPr>
            <p:cNvPr id="44" name="Gebogen pijl omhoog 43">
              <a:extLst>
                <a:ext uri="{FF2B5EF4-FFF2-40B4-BE49-F238E27FC236}">
                  <a16:creationId xmlns:a16="http://schemas.microsoft.com/office/drawing/2014/main" id="{1293353D-EB12-194E-A1A8-41ABC71C2018}"/>
                </a:ext>
              </a:extLst>
            </p:cNvPr>
            <p:cNvSpPr/>
            <p:nvPr/>
          </p:nvSpPr>
          <p:spPr>
            <a:xfrm>
              <a:off x="8056404" y="1250145"/>
              <a:ext cx="708288" cy="2547273"/>
            </a:xfrm>
            <a:prstGeom prst="bentUpArrow">
              <a:avLst>
                <a:gd name="adj1" fmla="val 14128"/>
                <a:gd name="adj2" fmla="val 25000"/>
                <a:gd name="adj3" fmla="val 2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dirty="0"/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1B572AD7-87E1-DD48-9C4F-ACC74719785B}"/>
                </a:ext>
              </a:extLst>
            </p:cNvPr>
            <p:cNvSpPr txBox="1"/>
            <p:nvPr/>
          </p:nvSpPr>
          <p:spPr>
            <a:xfrm>
              <a:off x="8000585" y="4091265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6</a:t>
              </a:r>
            </a:p>
          </p:txBody>
        </p:sp>
        <p:sp>
          <p:nvSpPr>
            <p:cNvPr id="5" name="Afgeronde rechthoek 4">
              <a:extLst>
                <a:ext uri="{FF2B5EF4-FFF2-40B4-BE49-F238E27FC236}">
                  <a16:creationId xmlns:a16="http://schemas.microsoft.com/office/drawing/2014/main" id="{F25EA89C-B560-974D-9AF6-E65C7B00B091}"/>
                </a:ext>
              </a:extLst>
            </p:cNvPr>
            <p:cNvSpPr/>
            <p:nvPr/>
          </p:nvSpPr>
          <p:spPr>
            <a:xfrm>
              <a:off x="1838876" y="3370995"/>
              <a:ext cx="4088776" cy="4510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i="1" dirty="0">
                  <a:solidFill>
                    <a:schemeClr val="tx1"/>
                  </a:solidFill>
                </a:rPr>
                <a:t>Inzet van de ontregelcoach</a:t>
              </a:r>
            </a:p>
          </p:txBody>
        </p:sp>
      </p:grpSp>
      <p:sp>
        <p:nvSpPr>
          <p:cNvPr id="50" name="Tekstvak 16">
            <a:extLst>
              <a:ext uri="{FF2B5EF4-FFF2-40B4-BE49-F238E27FC236}">
                <a16:creationId xmlns:a16="http://schemas.microsoft.com/office/drawing/2014/main" id="{3A58CA3B-2965-D241-A626-FEEF67B75F85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Planning</a:t>
            </a:r>
          </a:p>
        </p:txBody>
      </p:sp>
      <p:pic>
        <p:nvPicPr>
          <p:cNvPr id="28" name="Afbeelding 5">
            <a:extLst>
              <a:ext uri="{FF2B5EF4-FFF2-40B4-BE49-F238E27FC236}">
                <a16:creationId xmlns:a16="http://schemas.microsoft.com/office/drawing/2014/main" id="{829835F6-1CBF-BA4F-A514-8B120DFE4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FC4A1343-DFAD-F34C-9C48-6BEEB2D7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57" y="4299755"/>
            <a:ext cx="3998617" cy="84374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DFB780E-A284-0645-964A-0777992EFDCA}"/>
              </a:ext>
            </a:extLst>
          </p:cNvPr>
          <p:cNvSpPr/>
          <p:nvPr/>
        </p:nvSpPr>
        <p:spPr>
          <a:xfrm>
            <a:off x="0" y="0"/>
            <a:ext cx="9128673" cy="4158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AD7A7C5-0F97-2045-8B36-B723F70CD9F4}"/>
              </a:ext>
            </a:extLst>
          </p:cNvPr>
          <p:cNvSpPr/>
          <p:nvPr/>
        </p:nvSpPr>
        <p:spPr>
          <a:xfrm rot="10800000">
            <a:off x="8371111" y="0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65F22DD-BB4C-EE41-8BD0-0F02F22E2B8A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36B0532-82AD-0046-B3A9-A64167D9BD51}"/>
              </a:ext>
            </a:extLst>
          </p:cNvPr>
          <p:cNvSpPr/>
          <p:nvPr/>
        </p:nvSpPr>
        <p:spPr>
          <a:xfrm rot="10800000">
            <a:off x="-15323" y="0"/>
            <a:ext cx="788208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E883770-2947-F54F-9F6D-58ADF098F576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76CCBF-B1FD-4444-BBEF-80E39D59FA1E}"/>
              </a:ext>
            </a:extLst>
          </p:cNvPr>
          <p:cNvSpPr txBox="1"/>
          <p:nvPr/>
        </p:nvSpPr>
        <p:spPr>
          <a:xfrm>
            <a:off x="886182" y="371011"/>
            <a:ext cx="65137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INTAKE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Waarom ontregelen?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Ervaringen, aanleiding, urgentie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Werkwijze </a:t>
            </a:r>
            <a:r>
              <a:rPr lang="nl-NL" dirty="0" err="1">
                <a:solidFill>
                  <a:schemeClr val="bg1"/>
                </a:solidFill>
              </a:rPr>
              <a:t>Ontregelbus</a:t>
            </a:r>
            <a:endParaRPr lang="nl-NL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Waar zit de regeldruk?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Focus op interne regels, die ten koste gaan van tijd en werkplezier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Lokaal netwerk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Praktische zaken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Deelnemers, contactpersoon, planning</a:t>
            </a:r>
          </a:p>
        </p:txBody>
      </p:sp>
    </p:spTree>
    <p:extLst>
      <p:ext uri="{BB962C8B-B14F-4D97-AF65-F5344CB8AC3E}">
        <p14:creationId xmlns:p14="http://schemas.microsoft.com/office/powerpoint/2010/main" val="399769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DFB780E-A284-0645-964A-0777992EFDCA}"/>
              </a:ext>
            </a:extLst>
          </p:cNvPr>
          <p:cNvSpPr/>
          <p:nvPr/>
        </p:nvSpPr>
        <p:spPr>
          <a:xfrm>
            <a:off x="794643" y="0"/>
            <a:ext cx="7373361" cy="4234541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b="1" dirty="0"/>
              <a:t>ONTRAFELEN (bruto 3 uur)</a:t>
            </a:r>
          </a:p>
          <a:p>
            <a:endParaRPr lang="nl-NL" sz="1600" b="1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Mensen van de werkvloer van verschillende afdelingen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Focus op interne, zelf-opgestelde regels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Van welke regels heeft men het meeste last (</a:t>
            </a:r>
            <a:r>
              <a:rPr lang="nl-NL" sz="1600" dirty="0">
                <a:solidFill>
                  <a:schemeClr val="tx1"/>
                </a:solidFill>
              </a:rPr>
              <a:t>overzicht</a:t>
            </a:r>
            <a:r>
              <a:rPr lang="nl-NL" sz="1600" dirty="0"/>
              <a:t> </a:t>
            </a:r>
            <a:r>
              <a:rPr lang="nl-NL" sz="1600" dirty="0">
                <a:solidFill>
                  <a:schemeClr val="tx1"/>
                </a:solidFill>
              </a:rPr>
              <a:t>interne regels</a:t>
            </a:r>
            <a:r>
              <a:rPr lang="nl-NL" sz="1600" dirty="0"/>
              <a:t>)?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Effect hiervan op </a:t>
            </a:r>
            <a:r>
              <a:rPr lang="nl-NL" sz="1600" dirty="0">
                <a:solidFill>
                  <a:schemeClr val="tx1"/>
                </a:solidFill>
              </a:rPr>
              <a:t>werktijd en werkplezier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Door wie zijn deze regels opgesteld? Betreft het intern of extern opgestelde regels?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Wat gebeurt er als je de regel overtreedt?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Wat proberen deze regels te regelen (</a:t>
            </a:r>
            <a:r>
              <a:rPr lang="nl-NL" sz="1600" dirty="0">
                <a:solidFill>
                  <a:schemeClr val="tx1"/>
                </a:solidFill>
              </a:rPr>
              <a:t>motieven om te regelen</a:t>
            </a:r>
            <a:r>
              <a:rPr lang="nl-NL" sz="1600" dirty="0"/>
              <a:t>)?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In hoeverre dragen deze regels bij aan de bedoeling ervan? 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Wat zegt dit over onze organisatie? Wat staat ons vooral te doen qua ontregelen? 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516660-D66E-6C42-8B90-61A481A16E52}"/>
              </a:ext>
            </a:extLst>
          </p:cNvPr>
          <p:cNvSpPr/>
          <p:nvPr/>
        </p:nvSpPr>
        <p:spPr>
          <a:xfrm rot="10800000">
            <a:off x="8168004" y="-1"/>
            <a:ext cx="960670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D47905A-9435-AE4E-9D7A-4744B084DCE2}"/>
              </a:ext>
            </a:extLst>
          </p:cNvPr>
          <p:cNvSpPr/>
          <p:nvPr/>
        </p:nvSpPr>
        <p:spPr>
          <a:xfrm rot="10800000">
            <a:off x="-6433" y="-1"/>
            <a:ext cx="80107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EB974CD-1221-A043-B8CA-D11FDA0FA360}"/>
              </a:ext>
            </a:extLst>
          </p:cNvPr>
          <p:cNvSpPr/>
          <p:nvPr/>
        </p:nvSpPr>
        <p:spPr>
          <a:xfrm rot="10800000">
            <a:off x="395332" y="378148"/>
            <a:ext cx="42106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67D71C-227E-704A-93FA-D0DB59C6DAB1}"/>
              </a:ext>
            </a:extLst>
          </p:cNvPr>
          <p:cNvSpPr/>
          <p:nvPr/>
        </p:nvSpPr>
        <p:spPr>
          <a:xfrm rot="10800000">
            <a:off x="8168004" y="378148"/>
            <a:ext cx="42106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FED6F9DA-6EE7-4443-9C60-7B064470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0174534-77C1-CE40-99C8-AEAB459C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38" r="4655" b="24556"/>
          <a:stretch/>
        </p:blipFill>
        <p:spPr>
          <a:xfrm>
            <a:off x="6626286" y="457663"/>
            <a:ext cx="1811519" cy="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6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68128" y="4495202"/>
            <a:ext cx="244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9193"/>
                </a:solidFill>
                <a:ea typeface="Verdana" charset="0"/>
                <a:cs typeface="Verdana" charset="0"/>
              </a:rPr>
              <a:t>INTERNE REGELS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923450" y="2216869"/>
            <a:ext cx="2449087" cy="924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HRM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Urenregistratie, Verlofdagen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Opleiding en ontwikkeling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P&amp;O cyclus</a:t>
            </a:r>
            <a:r>
              <a:rPr lang="nl-NL" sz="12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6421828" y="3332034"/>
            <a:ext cx="1712133" cy="629279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Werkplekken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Het nieuwe werken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Inrichting, </a:t>
            </a:r>
            <a:r>
              <a:rPr lang="nl-NL" sz="1200" i="1" dirty="0">
                <a:solidFill>
                  <a:schemeClr val="bg1"/>
                </a:solidFill>
              </a:rPr>
              <a:t>Arboregels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6421828" y="1890131"/>
            <a:ext cx="1712133" cy="680358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Communicatie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FB, Twitter, LinkedIn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Website/ Intranet 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6421828" y="1147584"/>
            <a:ext cx="1712133" cy="663882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Sociaal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Pensioen, afscheid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Bedrijfsuitjes 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3529983" y="1235509"/>
            <a:ext cx="2449086" cy="92334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ICT en CRM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Email / telefoon / </a:t>
            </a:r>
            <a:r>
              <a:rPr lang="nl-NL" sz="1200" dirty="0" err="1">
                <a:solidFill>
                  <a:schemeClr val="bg1"/>
                </a:solidFill>
              </a:rPr>
              <a:t>Ipad</a:t>
            </a:r>
            <a:r>
              <a:rPr lang="nl-NL" sz="1200" dirty="0">
                <a:solidFill>
                  <a:schemeClr val="bg1"/>
                </a:solidFill>
              </a:rPr>
              <a:t> / laptop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CRM systeem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Toegang 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421828" y="414602"/>
            <a:ext cx="1712133" cy="663881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Bijeenkomsten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Reservering ruimtes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Catering 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3529988" y="236609"/>
            <a:ext cx="2449087" cy="93190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Geld, Planning &amp; Control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Begrotingscyclus, rapportages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Verantwoording middelen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Dashboard 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6421828" y="2639590"/>
            <a:ext cx="1712133" cy="629279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Omgangsvormen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Kleding 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Vergadergedrag 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3529981" y="2215402"/>
            <a:ext cx="2449087" cy="93190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Juridische zaken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i="1" dirty="0">
                <a:solidFill>
                  <a:schemeClr val="bg1"/>
                </a:solidFill>
              </a:rPr>
              <a:t>Contracten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i="1" dirty="0">
                <a:solidFill>
                  <a:schemeClr val="bg1"/>
                </a:solidFill>
              </a:rPr>
              <a:t>WOB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923451" y="3205746"/>
            <a:ext cx="2449087" cy="77452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Inkoop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Materialen 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i="1" dirty="0">
                <a:solidFill>
                  <a:schemeClr val="bg1"/>
                </a:solidFill>
              </a:rPr>
              <a:t>Aanbestedingen 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9AA28BA7-7408-FE4D-84D1-26BE5F3B4D38}"/>
              </a:ext>
            </a:extLst>
          </p:cNvPr>
          <p:cNvSpPr/>
          <p:nvPr/>
        </p:nvSpPr>
        <p:spPr>
          <a:xfrm>
            <a:off x="923450" y="1233953"/>
            <a:ext cx="2449087" cy="924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Informatieoverdracht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Warme overdracht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Patiëntendossiers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AVG, privacy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2CFBE4AF-97AC-1A41-864C-C29D8C22074D}"/>
              </a:ext>
            </a:extLst>
          </p:cNvPr>
          <p:cNvSpPr/>
          <p:nvPr/>
        </p:nvSpPr>
        <p:spPr>
          <a:xfrm>
            <a:off x="3529982" y="3205746"/>
            <a:ext cx="2449087" cy="75556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bg1"/>
                </a:solidFill>
              </a:rPr>
              <a:t>….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B8854370-14C2-834F-B049-7D1E4F06535D}"/>
              </a:ext>
            </a:extLst>
          </p:cNvPr>
          <p:cNvSpPr/>
          <p:nvPr/>
        </p:nvSpPr>
        <p:spPr>
          <a:xfrm>
            <a:off x="923454" y="245077"/>
            <a:ext cx="2449087" cy="92489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b="1" dirty="0">
                <a:solidFill>
                  <a:schemeClr val="tx1"/>
                </a:solidFill>
              </a:rPr>
              <a:t>Patiënt registratie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Intake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Ontwikkeling patiënt</a:t>
            </a:r>
          </a:p>
          <a:p>
            <a:pPr marL="120548" indent="-120548">
              <a:buFont typeface="Arial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Uitvoering EPD, DBC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6A63A03-59E3-D745-A2A8-F05F00BE81DA}"/>
              </a:ext>
            </a:extLst>
          </p:cNvPr>
          <p:cNvSpPr/>
          <p:nvPr/>
        </p:nvSpPr>
        <p:spPr>
          <a:xfrm rot="10800000">
            <a:off x="8168004" y="-1"/>
            <a:ext cx="960670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D047D9B-3210-2140-95E7-A24FF8B02273}"/>
              </a:ext>
            </a:extLst>
          </p:cNvPr>
          <p:cNvSpPr/>
          <p:nvPr/>
        </p:nvSpPr>
        <p:spPr>
          <a:xfrm rot="10800000">
            <a:off x="-6433" y="-1"/>
            <a:ext cx="80107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EBD9715-A909-0B4F-BB31-ABF809A9EF5D}"/>
              </a:ext>
            </a:extLst>
          </p:cNvPr>
          <p:cNvSpPr/>
          <p:nvPr/>
        </p:nvSpPr>
        <p:spPr>
          <a:xfrm rot="10800000">
            <a:off x="395332" y="378148"/>
            <a:ext cx="42106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95A80A5-48EE-BC45-8D56-133E1B88D4A8}"/>
              </a:ext>
            </a:extLst>
          </p:cNvPr>
          <p:cNvSpPr/>
          <p:nvPr/>
        </p:nvSpPr>
        <p:spPr>
          <a:xfrm rot="10800000">
            <a:off x="8168004" y="378148"/>
            <a:ext cx="42106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5">
            <a:extLst>
              <a:ext uri="{FF2B5EF4-FFF2-40B4-BE49-F238E27FC236}">
                <a16:creationId xmlns:a16="http://schemas.microsoft.com/office/drawing/2014/main" id="{D0E3C84E-06C2-164D-A4B2-3DBFFC76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7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738563" y="4699484"/>
            <a:ext cx="18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SOORTEN REGELS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67D282C-2566-8B49-B12D-F5ADE5A5BF0A}"/>
              </a:ext>
            </a:extLst>
          </p:cNvPr>
          <p:cNvSpPr txBox="1"/>
          <p:nvPr/>
        </p:nvSpPr>
        <p:spPr>
          <a:xfrm>
            <a:off x="1085424" y="1538984"/>
            <a:ext cx="2156548" cy="38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b="1" dirty="0">
                <a:solidFill>
                  <a:schemeClr val="accent2"/>
                </a:solidFill>
              </a:rPr>
              <a:t>professionele handelingen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725F49B-3436-3D45-8F1C-06C411F76F36}"/>
              </a:ext>
            </a:extLst>
          </p:cNvPr>
          <p:cNvSpPr txBox="1"/>
          <p:nvPr/>
        </p:nvSpPr>
        <p:spPr>
          <a:xfrm>
            <a:off x="5932518" y="1534240"/>
            <a:ext cx="1984522" cy="38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b="1" dirty="0">
                <a:solidFill>
                  <a:schemeClr val="accent2"/>
                </a:solidFill>
              </a:rPr>
              <a:t>identiteit organisatie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B61A8EF-96A0-CA41-B97D-1311A810951A}"/>
              </a:ext>
            </a:extLst>
          </p:cNvPr>
          <p:cNvSpPr txBox="1"/>
          <p:nvPr/>
        </p:nvSpPr>
        <p:spPr>
          <a:xfrm>
            <a:off x="3567687" y="2332132"/>
            <a:ext cx="1982826" cy="38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b="1" dirty="0">
                <a:solidFill>
                  <a:schemeClr val="accent2"/>
                </a:solidFill>
              </a:rPr>
              <a:t>relatie met anderen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79AA697-3359-EE4C-A118-8FFCB0D81DCB}"/>
              </a:ext>
            </a:extLst>
          </p:cNvPr>
          <p:cNvSpPr txBox="1"/>
          <p:nvPr/>
        </p:nvSpPr>
        <p:spPr>
          <a:xfrm>
            <a:off x="3596653" y="973053"/>
            <a:ext cx="1984522" cy="38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b="1" dirty="0">
                <a:solidFill>
                  <a:schemeClr val="accent2"/>
                </a:solidFill>
              </a:rPr>
              <a:t>relatie met patiënt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ACACB4-33EF-0B49-960B-B71F1D256640}"/>
              </a:ext>
            </a:extLst>
          </p:cNvPr>
          <p:cNvSpPr txBox="1"/>
          <p:nvPr/>
        </p:nvSpPr>
        <p:spPr>
          <a:xfrm>
            <a:off x="6251555" y="419874"/>
            <a:ext cx="1345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vertaald naar …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FB1A53BD-9327-DC42-9931-C59CFAFDF689}"/>
              </a:ext>
            </a:extLst>
          </p:cNvPr>
          <p:cNvSpPr/>
          <p:nvPr/>
        </p:nvSpPr>
        <p:spPr>
          <a:xfrm>
            <a:off x="2947999" y="79555"/>
            <a:ext cx="3172689" cy="934008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WET</a:t>
            </a:r>
          </a:p>
          <a:p>
            <a:pPr algn="ctr"/>
            <a:r>
              <a:rPr lang="nl-NL" sz="1400" b="1" dirty="0"/>
              <a:t>KWALITEITSKADER</a:t>
            </a:r>
          </a:p>
          <a:p>
            <a:pPr algn="ctr"/>
            <a:r>
              <a:rPr lang="nl-NL" sz="1400" b="1" dirty="0"/>
              <a:t>RICHTLIJN of (VELD)NORM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363CA8B-B83F-034A-A4F8-338FE36768EA}"/>
              </a:ext>
            </a:extLst>
          </p:cNvPr>
          <p:cNvSpPr/>
          <p:nvPr/>
        </p:nvSpPr>
        <p:spPr>
          <a:xfrm>
            <a:off x="965736" y="1916332"/>
            <a:ext cx="2816224" cy="1028422"/>
          </a:xfrm>
          <a:prstGeom prst="ellipse">
            <a:avLst/>
          </a:prstGeom>
          <a:solidFill>
            <a:srgbClr val="0091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PROTOCOL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UITVOERINGSVERZOEK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RECEPT / VOORSCHRIFT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F0CCAC66-94F0-164B-84D8-C0A197C50191}"/>
              </a:ext>
            </a:extLst>
          </p:cNvPr>
          <p:cNvSpPr/>
          <p:nvPr/>
        </p:nvSpPr>
        <p:spPr>
          <a:xfrm>
            <a:off x="3180802" y="2692501"/>
            <a:ext cx="2816224" cy="749012"/>
          </a:xfrm>
          <a:prstGeom prst="ellipse">
            <a:avLst/>
          </a:prstGeom>
          <a:solidFill>
            <a:srgbClr val="0091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CONTRACT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OVEREENKOMST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CE3087D7-23A2-1743-9095-BCD23587DB43}"/>
              </a:ext>
            </a:extLst>
          </p:cNvPr>
          <p:cNvSpPr/>
          <p:nvPr/>
        </p:nvSpPr>
        <p:spPr>
          <a:xfrm>
            <a:off x="3180802" y="1333507"/>
            <a:ext cx="2816224" cy="869727"/>
          </a:xfrm>
          <a:prstGeom prst="ellipse">
            <a:avLst/>
          </a:prstGeom>
          <a:solidFill>
            <a:srgbClr val="0091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INDICATIE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DOSSIER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ZORG / BEHANDELPLAN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BD83A2D-25B6-134F-843A-0E15AC2CF7DF}"/>
              </a:ext>
            </a:extLst>
          </p:cNvPr>
          <p:cNvSpPr/>
          <p:nvPr/>
        </p:nvSpPr>
        <p:spPr>
          <a:xfrm>
            <a:off x="5356829" y="1921076"/>
            <a:ext cx="2816224" cy="1028422"/>
          </a:xfrm>
          <a:prstGeom prst="ellipse">
            <a:avLst/>
          </a:prstGeom>
          <a:solidFill>
            <a:srgbClr val="0091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WERKWIJZE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FORMAT /CHECKLIST</a:t>
            </a:r>
          </a:p>
          <a:p>
            <a:pPr algn="ctr"/>
            <a:r>
              <a:rPr lang="nl-NL" sz="1400" b="1" dirty="0">
                <a:solidFill>
                  <a:schemeClr val="tx1"/>
                </a:solidFill>
              </a:rPr>
              <a:t>ONGESCHREVEN REGEL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31B16251-50B9-E846-A98C-3F68578C12AE}"/>
              </a:ext>
            </a:extLst>
          </p:cNvPr>
          <p:cNvSpPr/>
          <p:nvPr/>
        </p:nvSpPr>
        <p:spPr>
          <a:xfrm>
            <a:off x="2438752" y="3546383"/>
            <a:ext cx="4300324" cy="731118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UITVOERINGSVORMEN</a:t>
            </a:r>
          </a:p>
          <a:p>
            <a:pPr algn="ctr"/>
            <a:r>
              <a:rPr lang="nl-NL" sz="1400" dirty="0" err="1">
                <a:solidFill>
                  <a:schemeClr val="bg1"/>
                </a:solidFill>
              </a:rPr>
              <a:t>ICTsysteem</a:t>
            </a:r>
            <a:r>
              <a:rPr lang="nl-NL" sz="1400" dirty="0">
                <a:solidFill>
                  <a:schemeClr val="bg1"/>
                </a:solidFill>
              </a:rPr>
              <a:t>, apps, formulier, kleding </a:t>
            </a:r>
            <a:r>
              <a:rPr lang="nl-NL" sz="1400" dirty="0" err="1">
                <a:solidFill>
                  <a:schemeClr val="bg1"/>
                </a:solidFill>
              </a:rPr>
              <a:t>etc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B37DBBD0-E83E-3E44-8C8B-D25407D2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9" name="Tekstvak 16">
            <a:extLst>
              <a:ext uri="{FF2B5EF4-FFF2-40B4-BE49-F238E27FC236}">
                <a16:creationId xmlns:a16="http://schemas.microsoft.com/office/drawing/2014/main" id="{358958E9-4E9E-734A-8A11-546A96E77050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Soorten regels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B0AA274C-30E8-ED41-8D48-4AF63EB26CF4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1" name="Rechthoek 18">
            <a:extLst>
              <a:ext uri="{FF2B5EF4-FFF2-40B4-BE49-F238E27FC236}">
                <a16:creationId xmlns:a16="http://schemas.microsoft.com/office/drawing/2014/main" id="{C9E09866-CFBD-794F-95BF-65047FBD958F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2" name="Rechthoek 18">
            <a:extLst>
              <a:ext uri="{FF2B5EF4-FFF2-40B4-BE49-F238E27FC236}">
                <a16:creationId xmlns:a16="http://schemas.microsoft.com/office/drawing/2014/main" id="{DA0C3444-D09D-0E4E-AF01-3B0C5E5E54CC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D16BEDBC-AD9B-954A-B3CB-F283FD35BC0A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6BB7FAEF-B265-814C-BA14-9DEEDAF5F779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A00B383D-0931-1746-82DC-3B653A1C276B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3946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c53462-6797-4bda-b315-cac813886573">
      <Terms xmlns="http://schemas.microsoft.com/office/infopath/2007/PartnerControls"/>
    </lcf76f155ced4ddcb4097134ff3c332f>
    <TaxCatchAll xmlns="da013189-2b80-47db-a288-19853721f0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CBD86D65F5A4B9614FF6AD8F4F42F" ma:contentTypeVersion="18" ma:contentTypeDescription="Een nieuw document maken." ma:contentTypeScope="" ma:versionID="2682599f77e610427ec67bf10264c1c9">
  <xsd:schema xmlns:xsd="http://www.w3.org/2001/XMLSchema" xmlns:xs="http://www.w3.org/2001/XMLSchema" xmlns:p="http://schemas.microsoft.com/office/2006/metadata/properties" xmlns:ns2="43c53462-6797-4bda-b315-cac813886573" xmlns:ns3="da013189-2b80-47db-a288-19853721f028" targetNamespace="http://schemas.microsoft.com/office/2006/metadata/properties" ma:root="true" ma:fieldsID="9c3927b154b69a920f18aa605f29365e" ns2:_="" ns3:_="">
    <xsd:import namespace="43c53462-6797-4bda-b315-cac813886573"/>
    <xsd:import namespace="da013189-2b80-47db-a288-19853721f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53462-6797-4bda-b315-cac813886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25a6490-9a38-489a-a63c-b5276ee9b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3189-2b80-47db-a288-19853721f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6aaf7d-1db8-4df8-9049-4b9c6e64f5ec}" ma:internalName="TaxCatchAll" ma:showField="CatchAllData" ma:web="da013189-2b80-47db-a288-19853721f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DB0B81-D3E9-4333-8FD3-7F73D256916D}">
  <ds:schemaRefs>
    <ds:schemaRef ds:uri="http://schemas.microsoft.com/office/2006/metadata/properties"/>
    <ds:schemaRef ds:uri="http://schemas.microsoft.com/office/infopath/2007/PartnerControls"/>
    <ds:schemaRef ds:uri="d1e0222f-efee-40cf-a1f4-6105ae19dd63"/>
    <ds:schemaRef ds:uri="f0b0b4b1-3dd1-450b-9335-9c4ee4232800"/>
  </ds:schemaRefs>
</ds:datastoreItem>
</file>

<file path=customXml/itemProps2.xml><?xml version="1.0" encoding="utf-8"?>
<ds:datastoreItem xmlns:ds="http://schemas.openxmlformats.org/officeDocument/2006/customXml" ds:itemID="{74BE8A06-3828-46E0-A15E-B63110A28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F6C97B-DFB1-42B1-94B0-065EA0B81165}"/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1537</Words>
  <Application>Microsoft Office PowerPoint</Application>
  <PresentationFormat>Diavoorstelling (16:9)</PresentationFormat>
  <Paragraphs>428</Paragraphs>
  <Slides>23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Boukje Keijzer</dc:creator>
  <cp:lastModifiedBy>Karen Hofstede | Actie Leer Netwerk</cp:lastModifiedBy>
  <cp:revision>639</cp:revision>
  <cp:lastPrinted>2019-10-09T14:04:53Z</cp:lastPrinted>
  <dcterms:created xsi:type="dcterms:W3CDTF">2019-08-19T14:23:00Z</dcterms:created>
  <dcterms:modified xsi:type="dcterms:W3CDTF">2024-08-28T12:22:25Z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0x010100079CBD86D65F5A4B9614FF6AD8F4F42F</vt:lpwstr>
  </property>
  <property fmtid="{D5CDD505-2E9C-101B-9397-08002B2CF9AE}" pid="3" name="MediaServiceImageTags">
    <vt:lpwstr/>
  </property>
</Properties>
</file>