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338" r:id="rId5"/>
    <p:sldId id="273" r:id="rId6"/>
    <p:sldId id="277" r:id="rId7"/>
    <p:sldId id="278" r:id="rId8"/>
    <p:sldId id="279" r:id="rId9"/>
    <p:sldId id="288" r:id="rId10"/>
    <p:sldId id="341" r:id="rId11"/>
    <p:sldId id="351" r:id="rId12"/>
    <p:sldId id="316" r:id="rId13"/>
    <p:sldId id="352" r:id="rId14"/>
    <p:sldId id="295" r:id="rId15"/>
    <p:sldId id="265" r:id="rId16"/>
    <p:sldId id="323" r:id="rId17"/>
    <p:sldId id="362" r:id="rId18"/>
    <p:sldId id="317" r:id="rId19"/>
    <p:sldId id="330" r:id="rId20"/>
    <p:sldId id="319" r:id="rId21"/>
    <p:sldId id="322" r:id="rId22"/>
    <p:sldId id="259" r:id="rId2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A0000"/>
    <a:srgbClr val="FF0101"/>
    <a:srgbClr val="FF7171"/>
    <a:srgbClr val="FFB7B7"/>
    <a:srgbClr val="FF5353"/>
    <a:srgbClr val="E40613"/>
    <a:srgbClr val="2264A0"/>
    <a:srgbClr val="4C6980"/>
    <a:srgbClr val="BE3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88853" autoAdjust="0"/>
  </p:normalViewPr>
  <p:slideViewPr>
    <p:cSldViewPr>
      <p:cViewPr varScale="1">
        <p:scale>
          <a:sx n="193" d="100"/>
          <a:sy n="193" d="100"/>
        </p:scale>
        <p:origin x="114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28-6-2022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Internationale kortdurende stages waarin opleidelingen worden geprikkeld om kritisch naar de zorg in binnen en buitenland te kijken.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75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Rozkwitalska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Organizational creativity and innovation as positive aspects of cross-cultural interactions. WSB University in Wroclaw Research Journal, 2014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Picture 2" descr="https://vacatures.com/wp-content/uploads/2016/09/karak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05" y="4199516"/>
            <a:ext cx="2429846" cy="4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Dank voor uw aandacht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7452320" y="4356100"/>
            <a:ext cx="644582" cy="787400"/>
            <a:chOff x="6718116" y="4356100"/>
            <a:chExt cx="644582" cy="787400"/>
          </a:xfrm>
        </p:grpSpPr>
        <p:pic>
          <p:nvPicPr>
            <p:cNvPr id="1026" name="Picture 2" descr="http://is2.mzstatic.com/image/thumb/Purple111/v4/89/43/88/894388a4-b09e-2dfc-1d2d-9df96583d3d0/source/1200x630b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116" y="4356100"/>
              <a:ext cx="644582" cy="64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 userDrawn="1"/>
          </p:nvSpPr>
          <p:spPr>
            <a:xfrm>
              <a:off x="6718116" y="5000682"/>
              <a:ext cx="644582" cy="142818"/>
            </a:xfrm>
            <a:prstGeom prst="rect">
              <a:avLst/>
            </a:prstGeom>
            <a:solidFill>
              <a:srgbClr val="BE3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rgbClr val="E40613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rgbClr val="E406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613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E4061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https://vacatures.com/wp-content/uploads/2016/09/karak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03" y="4227068"/>
            <a:ext cx="2429846" cy="4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4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rgbClr val="E406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9625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dirty="0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https://vacatures.com/wp-content/uploads/2016/09/karakter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39292"/>
            <a:ext cx="1198432" cy="2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rgbClr val="E40613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rgbClr val="E4061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rgbClr val="E4061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rgbClr val="E4061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Meer </a:t>
            </a:r>
            <a:r>
              <a:rPr lang="nl-NL" dirty="0"/>
              <a:t>instroom en behoud door samenwerking over de grens 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845540" y="1779662"/>
            <a:ext cx="7452000" cy="8779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 smtClean="0"/>
              <a:t>Karakter Cross-Culturele Psychiatrie</a:t>
            </a:r>
            <a:endParaRPr lang="nl-NL" sz="28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Bas de Veen</a:t>
            </a:r>
          </a:p>
          <a:p>
            <a:r>
              <a:rPr lang="nl-NL" i="1" dirty="0" smtClean="0"/>
              <a:t>Programmaleider / promovendus</a:t>
            </a:r>
            <a:endParaRPr lang="nl-NL" i="1" dirty="0"/>
          </a:p>
        </p:txBody>
      </p:sp>
      <p:pic>
        <p:nvPicPr>
          <p:cNvPr id="1026" name="Picture 2" descr="Koplopernetwerk - Actie Leer Netwe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3918"/>
            <a:ext cx="1167292" cy="7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Deelnemende opleidelingen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Beroepsgroepen</a:t>
            </a:r>
            <a:endParaRPr lang="nl-NL" dirty="0"/>
          </a:p>
          <a:p>
            <a:pPr lvl="1"/>
            <a:r>
              <a:rPr lang="nl-NL" sz="1800" dirty="0"/>
              <a:t>Kinder- en jeugdpsychiaters</a:t>
            </a:r>
          </a:p>
          <a:p>
            <a:pPr lvl="1"/>
            <a:r>
              <a:rPr lang="nl-NL" sz="1800" dirty="0"/>
              <a:t>Klinisch (neuro-)psychologen</a:t>
            </a:r>
          </a:p>
          <a:p>
            <a:pPr lvl="1"/>
            <a:r>
              <a:rPr lang="nl-NL" sz="1800" dirty="0"/>
              <a:t>GZ-psychologen</a:t>
            </a:r>
          </a:p>
          <a:p>
            <a:pPr lvl="1"/>
            <a:r>
              <a:rPr lang="nl-NL" sz="1800" dirty="0"/>
              <a:t>Verpleegkundig Specialisten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Periode </a:t>
            </a:r>
            <a:r>
              <a:rPr lang="nl-NL" dirty="0"/>
              <a:t>van 1-2 </a:t>
            </a:r>
            <a:r>
              <a:rPr lang="nl-NL" dirty="0" smtClean="0"/>
              <a:t>weken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4566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igen kracht verder brengen: VIGO | Vigogro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04" y="3141474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02" y="3139588"/>
            <a:ext cx="292515" cy="761801"/>
          </a:xfrm>
          <a:prstGeom prst="rect">
            <a:avLst/>
          </a:prstGeom>
        </p:spPr>
      </p:pic>
      <p:pic>
        <p:nvPicPr>
          <p:cNvPr id="1032" name="Picture 8" descr="Karakter logo - CCA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6" y="1503772"/>
            <a:ext cx="1944522" cy="3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LVR Logo 2009.pn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1" y="2192762"/>
            <a:ext cx="1549432" cy="6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Rechte verbindingslijn 2048"/>
          <p:cNvCxnSpPr/>
          <p:nvPr/>
        </p:nvCxnSpPr>
        <p:spPr>
          <a:xfrm>
            <a:off x="555210" y="4011910"/>
            <a:ext cx="2609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Euregio Rijn-Wa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2" y="4122432"/>
            <a:ext cx="1506176" cy="3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662" y="1347614"/>
            <a:ext cx="4372909" cy="3194796"/>
          </a:xfrm>
          <a:prstGeom prst="rect">
            <a:avLst/>
          </a:prstGeom>
        </p:spPr>
      </p:pic>
      <p:sp>
        <p:nvSpPr>
          <p:cNvPr id="51" name="Titel 1"/>
          <p:cNvSpPr>
            <a:spLocks noGrp="1"/>
          </p:cNvSpPr>
          <p:nvPr>
            <p:ph type="title"/>
          </p:nvPr>
        </p:nvSpPr>
        <p:spPr>
          <a:xfrm>
            <a:off x="522000" y="627534"/>
            <a:ext cx="8100000" cy="533400"/>
          </a:xfrm>
        </p:spPr>
        <p:txBody>
          <a:bodyPr/>
          <a:lstStyle/>
          <a:p>
            <a:r>
              <a:rPr lang="nl-NL" dirty="0" smtClean="0"/>
              <a:t>Deelnemende partners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7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Interreg Deutschland - Nederland • Interreg.e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9"/>
          <a:stretch/>
        </p:blipFill>
        <p:spPr bwMode="auto">
          <a:xfrm>
            <a:off x="7316151" y="1533398"/>
            <a:ext cx="1175732" cy="5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Gefaseerde ontwikkeling</a:t>
            </a:r>
          </a:p>
        </p:txBody>
      </p:sp>
      <p:sp>
        <p:nvSpPr>
          <p:cNvPr id="4" name="Ovaal 3"/>
          <p:cNvSpPr/>
          <p:nvPr/>
        </p:nvSpPr>
        <p:spPr>
          <a:xfrm>
            <a:off x="1584020" y="4086014"/>
            <a:ext cx="72000" cy="72008"/>
          </a:xfrm>
          <a:prstGeom prst="ellipse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21170" y="4174058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Kennismaking</a:t>
            </a:r>
            <a:endParaRPr lang="nl-NL" sz="1100" dirty="0"/>
          </a:p>
        </p:txBody>
      </p:sp>
      <p:sp>
        <p:nvSpPr>
          <p:cNvPr id="7" name="Tekstvak 6"/>
          <p:cNvSpPr txBox="1"/>
          <p:nvPr/>
        </p:nvSpPr>
        <p:spPr>
          <a:xfrm>
            <a:off x="2572770" y="4155925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Werkbezoek</a:t>
            </a:r>
            <a:endParaRPr lang="nl-NL" sz="1100" dirty="0"/>
          </a:p>
        </p:txBody>
      </p:sp>
      <p:sp>
        <p:nvSpPr>
          <p:cNvPr id="8" name="Tekstvak 7"/>
          <p:cNvSpPr txBox="1"/>
          <p:nvPr/>
        </p:nvSpPr>
        <p:spPr>
          <a:xfrm>
            <a:off x="5630421" y="4174058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Korte stage</a:t>
            </a:r>
            <a:endParaRPr lang="nl-NL" sz="1100" dirty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656020" y="4122018"/>
            <a:ext cx="676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4644008" y="4083918"/>
            <a:ext cx="2808312" cy="72008"/>
          </a:xfrm>
          <a:prstGeom prst="rect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916164" y="4086014"/>
            <a:ext cx="216024" cy="72008"/>
          </a:xfrm>
          <a:prstGeom prst="rect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 flipV="1">
            <a:off x="750781" y="2453987"/>
            <a:ext cx="6624000" cy="2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853692" y="2417983"/>
            <a:ext cx="360000" cy="72008"/>
          </a:xfrm>
          <a:prstGeom prst="rect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536082" y="21391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2020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395536" y="2472975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dirty="0" smtClean="0"/>
              <a:t>Overeenstemming </a:t>
            </a:r>
          </a:p>
          <a:p>
            <a:pPr algn="ctr"/>
            <a:r>
              <a:rPr lang="nl-NL" sz="1100" dirty="0" smtClean="0"/>
              <a:t>met partners</a:t>
            </a:r>
            <a:endParaRPr lang="nl-NL" sz="1100" dirty="0"/>
          </a:p>
        </p:txBody>
      </p:sp>
      <p:sp>
        <p:nvSpPr>
          <p:cNvPr id="22" name="Rechthoek 21"/>
          <p:cNvSpPr/>
          <p:nvPr/>
        </p:nvSpPr>
        <p:spPr>
          <a:xfrm>
            <a:off x="1652814" y="2423507"/>
            <a:ext cx="3168000" cy="7200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2657512" y="21391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2021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2151976" y="2484245"/>
            <a:ext cx="1440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 smtClean="0"/>
              <a:t>Netwerk versterken en uitbreiden</a:t>
            </a:r>
            <a:endParaRPr lang="nl-NL" sz="1100" dirty="0"/>
          </a:p>
        </p:txBody>
      </p:sp>
      <p:sp>
        <p:nvSpPr>
          <p:cNvPr id="26" name="Tekstvak 25"/>
          <p:cNvSpPr txBox="1"/>
          <p:nvPr/>
        </p:nvSpPr>
        <p:spPr>
          <a:xfrm>
            <a:off x="4696005" y="213567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2022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6431089" y="215804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2023</a:t>
            </a:r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4939724" y="2417983"/>
            <a:ext cx="1440000" cy="72008"/>
          </a:xfrm>
          <a:prstGeom prst="rect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4672107" y="2461507"/>
            <a:ext cx="1975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 smtClean="0"/>
              <a:t>Kleinschalige uitwisselingen organiseren</a:t>
            </a:r>
            <a:endParaRPr lang="nl-NL" sz="1100" dirty="0"/>
          </a:p>
        </p:txBody>
      </p:sp>
      <p:sp>
        <p:nvSpPr>
          <p:cNvPr id="30" name="PIJL-OMLAAG 29"/>
          <p:cNvSpPr/>
          <p:nvPr/>
        </p:nvSpPr>
        <p:spPr>
          <a:xfrm rot="16200000">
            <a:off x="7839184" y="1917962"/>
            <a:ext cx="129667" cy="1058472"/>
          </a:xfrm>
          <a:prstGeom prst="downArrow">
            <a:avLst/>
          </a:prstGeom>
          <a:solidFill>
            <a:srgbClr val="E40613"/>
          </a:solidFill>
          <a:ln w="12700">
            <a:solidFill>
              <a:srgbClr val="BE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Rechte verbindingslijn 31"/>
          <p:cNvCxnSpPr>
            <a:stCxn id="28" idx="1"/>
          </p:cNvCxnSpPr>
          <p:nvPr/>
        </p:nvCxnSpPr>
        <p:spPr>
          <a:xfrm flipH="1">
            <a:off x="1531302" y="2453987"/>
            <a:ext cx="3408422" cy="1601095"/>
          </a:xfrm>
          <a:prstGeom prst="line">
            <a:avLst/>
          </a:prstGeom>
          <a:ln w="3175">
            <a:solidFill>
              <a:srgbClr val="BE32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6891060" y="2484369"/>
            <a:ext cx="1975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 smtClean="0"/>
              <a:t>INTERREG project</a:t>
            </a:r>
            <a:endParaRPr lang="nl-NL" sz="1100" dirty="0"/>
          </a:p>
        </p:txBody>
      </p:sp>
      <p:cxnSp>
        <p:nvCxnSpPr>
          <p:cNvPr id="36" name="Rechte verbindingslijn 35"/>
          <p:cNvCxnSpPr>
            <a:stCxn id="28" idx="3"/>
          </p:cNvCxnSpPr>
          <p:nvPr/>
        </p:nvCxnSpPr>
        <p:spPr>
          <a:xfrm>
            <a:off x="6379724" y="2453987"/>
            <a:ext cx="2044296" cy="1601095"/>
          </a:xfrm>
          <a:prstGeom prst="line">
            <a:avLst/>
          </a:prstGeom>
          <a:ln w="3175">
            <a:solidFill>
              <a:srgbClr val="BE32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elijkbenige driehoek 39"/>
          <p:cNvSpPr/>
          <p:nvPr/>
        </p:nvSpPr>
        <p:spPr>
          <a:xfrm>
            <a:off x="4150073" y="4078847"/>
            <a:ext cx="72000" cy="72008"/>
          </a:xfrm>
          <a:prstGeom prst="triangle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>
            <a:off x="8051307" y="4077410"/>
            <a:ext cx="72000" cy="72008"/>
          </a:xfrm>
          <a:prstGeom prst="triangle">
            <a:avLst/>
          </a:prstGeom>
          <a:solidFill>
            <a:srgbClr val="E4061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7681586" y="4149418"/>
            <a:ext cx="811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dirty="0" smtClean="0"/>
              <a:t>Evaluatie </a:t>
            </a:r>
          </a:p>
          <a:p>
            <a:pPr algn="ctr"/>
            <a:r>
              <a:rPr lang="nl-NL" sz="1100" dirty="0" smtClean="0"/>
              <a:t>(interview)</a:t>
            </a:r>
            <a:endParaRPr lang="nl-NL" sz="1100" dirty="0"/>
          </a:p>
        </p:txBody>
      </p:sp>
      <p:sp>
        <p:nvSpPr>
          <p:cNvPr id="43" name="Tekstvak 42"/>
          <p:cNvSpPr txBox="1"/>
          <p:nvPr/>
        </p:nvSpPr>
        <p:spPr>
          <a:xfrm>
            <a:off x="3732659" y="4165190"/>
            <a:ext cx="9044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dirty="0" smtClean="0"/>
              <a:t>Verwachting</a:t>
            </a:r>
          </a:p>
          <a:p>
            <a:pPr algn="ctr"/>
            <a:r>
              <a:rPr lang="nl-NL" sz="1100" dirty="0" smtClean="0"/>
              <a:t>(interview)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9478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Kwalitatief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Verwachtingen</a:t>
            </a:r>
          </a:p>
          <a:p>
            <a:endParaRPr lang="nl-NL" dirty="0"/>
          </a:p>
          <a:p>
            <a:r>
              <a:rPr lang="nl-NL" dirty="0" smtClean="0"/>
              <a:t>Opgedane ervaringen</a:t>
            </a:r>
          </a:p>
          <a:p>
            <a:endParaRPr lang="nl-NL" dirty="0"/>
          </a:p>
          <a:p>
            <a:r>
              <a:rPr lang="nl-NL" dirty="0" smtClean="0"/>
              <a:t>Nieuwe inzichten</a:t>
            </a:r>
          </a:p>
          <a:p>
            <a:endParaRPr lang="nl-NL" dirty="0"/>
          </a:p>
          <a:p>
            <a:r>
              <a:rPr lang="nl-NL" dirty="0" smtClean="0"/>
              <a:t>Aanbevelingen voor de toekomst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4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Promotie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Effects of Cross-Cultural Expertise Sharing on Innovation in Child and Adolescent Psychiatry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 descr="Logo's Radboud Universiteit - Radboud Universite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6" y="3132072"/>
            <a:ext cx="300357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caf.nl/wp-content/uploads/sites/2/2015/02/Karakt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2362"/>
            <a:ext cx="2213670" cy="4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226464" cy="533400"/>
          </a:xfrm>
        </p:spPr>
        <p:txBody>
          <a:bodyPr/>
          <a:lstStyle/>
          <a:p>
            <a:r>
              <a:rPr lang="nl-NL" dirty="0" smtClean="0"/>
              <a:t>Cross-culturele interacties en innovatie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8056" t="28793" r="38095" b="30218"/>
          <a:stretch/>
        </p:blipFill>
        <p:spPr>
          <a:xfrm>
            <a:off x="2049843" y="1707654"/>
            <a:ext cx="5044313" cy="265224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4659982"/>
            <a:ext cx="5979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Rozkwitalska</a:t>
            </a:r>
            <a:r>
              <a:rPr lang="en-US" sz="700" dirty="0"/>
              <a:t>, M., Organizational creativity and innovation as positive aspects of cross-cultural interactions. WSB University in Wroclaw Research Journal, 2014</a:t>
            </a:r>
            <a:endParaRPr lang="nl-NL" sz="700" dirty="0"/>
          </a:p>
          <a:p>
            <a:endParaRPr lang="nl-NL" sz="700" dirty="0"/>
          </a:p>
        </p:txBody>
      </p:sp>
    </p:spTree>
    <p:extLst>
      <p:ext uri="{BB962C8B-B14F-4D97-AF65-F5344CB8AC3E}">
        <p14:creationId xmlns:p14="http://schemas.microsoft.com/office/powerpoint/2010/main" val="28898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226464" cy="533400"/>
          </a:xfrm>
        </p:spPr>
        <p:txBody>
          <a:bodyPr/>
          <a:lstStyle/>
          <a:p>
            <a:r>
              <a:rPr lang="nl-NL" dirty="0"/>
              <a:t>Cross-culturele </a:t>
            </a:r>
            <a:r>
              <a:rPr lang="nl-NL" dirty="0" smtClean="0"/>
              <a:t>interacties </a:t>
            </a:r>
            <a:r>
              <a:rPr lang="nl-NL" dirty="0"/>
              <a:t>en innovatie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Improved</a:t>
            </a:r>
            <a:r>
              <a:rPr lang="nl-NL" dirty="0" smtClean="0"/>
              <a:t> </a:t>
            </a:r>
            <a:r>
              <a:rPr lang="nl-NL" dirty="0" err="1" smtClean="0"/>
              <a:t>problem-solving</a:t>
            </a:r>
            <a:r>
              <a:rPr lang="nl-NL" dirty="0"/>
              <a:t>, 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perspectives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 smtClean="0"/>
              <a:t>models</a:t>
            </a:r>
            <a:endParaRPr lang="nl-NL" dirty="0" smtClean="0"/>
          </a:p>
          <a:p>
            <a:endParaRPr lang="nl-NL" dirty="0"/>
          </a:p>
          <a:p>
            <a:r>
              <a:rPr lang="en-US" dirty="0" smtClean="0"/>
              <a:t>Increased knowledge </a:t>
            </a:r>
            <a:r>
              <a:rPr lang="en-US" dirty="0"/>
              <a:t>sharing, experience broadening </a:t>
            </a:r>
            <a:r>
              <a:rPr lang="en-US" dirty="0" smtClean="0"/>
              <a:t>and learning </a:t>
            </a:r>
            <a:r>
              <a:rPr lang="nl-NL" dirty="0" err="1" smtClean="0"/>
              <a:t>opportunities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Transcultural</a:t>
            </a:r>
            <a:r>
              <a:rPr lang="nl-NL" dirty="0" smtClean="0"/>
              <a:t> </a:t>
            </a:r>
            <a:r>
              <a:rPr lang="nl-NL" dirty="0" err="1" smtClean="0"/>
              <a:t>adaptation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4659982"/>
            <a:ext cx="5979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Rozkwitalska</a:t>
            </a:r>
            <a:r>
              <a:rPr lang="en-US" sz="700" dirty="0"/>
              <a:t>, M., Organizational creativity and innovation as positive aspects of cross-cultural interactions. WSB University in Wroclaw Research Journal, 2014</a:t>
            </a:r>
            <a:endParaRPr lang="nl-NL" sz="700" dirty="0"/>
          </a:p>
          <a:p>
            <a:endParaRPr lang="nl-NL" sz="700" dirty="0"/>
          </a:p>
        </p:txBody>
      </p:sp>
    </p:spTree>
    <p:extLst>
      <p:ext uri="{BB962C8B-B14F-4D97-AF65-F5344CB8AC3E}">
        <p14:creationId xmlns:p14="http://schemas.microsoft.com/office/powerpoint/2010/main" val="830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Classificatie van diagnoses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9283"/>
          <a:stretch/>
        </p:blipFill>
        <p:spPr>
          <a:xfrm>
            <a:off x="757649" y="1310317"/>
            <a:ext cx="7702783" cy="3349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331640" y="1529625"/>
            <a:ext cx="1152128" cy="31303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2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0863" t="16401" r="10625" b="23401"/>
          <a:stretch/>
        </p:blipFill>
        <p:spPr>
          <a:xfrm>
            <a:off x="1439652" y="1529625"/>
            <a:ext cx="626469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9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Concluderend…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529625"/>
            <a:ext cx="8100000" cy="3152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800" dirty="0" smtClean="0"/>
              <a:t>Bijgedragen </a:t>
            </a:r>
            <a:r>
              <a:rPr lang="nl-NL" sz="1800" dirty="0"/>
              <a:t>aan </a:t>
            </a:r>
            <a:r>
              <a:rPr lang="nl-NL" sz="1800" dirty="0" smtClean="0"/>
              <a:t>de visie </a:t>
            </a:r>
            <a:r>
              <a:rPr lang="nl-NL" sz="1800" dirty="0"/>
              <a:t>op normalisatiegedachte en </a:t>
            </a:r>
            <a:r>
              <a:rPr lang="nl-NL" sz="1800" dirty="0" smtClean="0"/>
              <a:t>de rol van psychische kwetsbaarheid</a:t>
            </a:r>
          </a:p>
          <a:p>
            <a:pPr>
              <a:lnSpc>
                <a:spcPct val="100000"/>
              </a:lnSpc>
            </a:pP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800" dirty="0" smtClean="0"/>
              <a:t>Zorgprofessionals nieuwe kansen bieden om zichzelf te ontwikkelen bij Karakter</a:t>
            </a:r>
          </a:p>
          <a:p>
            <a:pPr>
              <a:lnSpc>
                <a:spcPct val="100000"/>
              </a:lnSpc>
            </a:pPr>
            <a:endParaRPr lang="nl-NL" sz="1800" dirty="0"/>
          </a:p>
          <a:p>
            <a:pPr>
              <a:lnSpc>
                <a:spcPct val="100000"/>
              </a:lnSpc>
            </a:pPr>
            <a:r>
              <a:rPr lang="nl-NL" sz="1800" dirty="0" smtClean="0"/>
              <a:t>Unieke ervaringen bieden om te leren van de aanpak in een andere cultuur.</a:t>
            </a:r>
          </a:p>
          <a:p>
            <a:pPr>
              <a:lnSpc>
                <a:spcPct val="100000"/>
              </a:lnSpc>
            </a:pPr>
            <a:endParaRPr lang="nl-NL" sz="1800" dirty="0"/>
          </a:p>
          <a:p>
            <a:pPr>
              <a:lnSpc>
                <a:spcPct val="100000"/>
              </a:lnSpc>
            </a:pPr>
            <a:r>
              <a:rPr lang="nl-NL" sz="1800" dirty="0" smtClean="0"/>
              <a:t>Verrijking </a:t>
            </a:r>
            <a:r>
              <a:rPr lang="nl-NL" sz="1800" dirty="0"/>
              <a:t>van </a:t>
            </a:r>
            <a:r>
              <a:rPr lang="nl-NL" sz="1800" dirty="0" smtClean="0"/>
              <a:t>innovatie en onderzoeksmogelijkheden </a:t>
            </a:r>
            <a:r>
              <a:rPr lang="nl-NL" sz="1800" dirty="0"/>
              <a:t>in de organisatie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Digitale consultatie voor </a:t>
            </a:r>
            <a:r>
              <a:rPr lang="nl-NL" sz="1600" dirty="0" err="1"/>
              <a:t>expats</a:t>
            </a:r>
            <a:endParaRPr lang="nl-NL" sz="1600" dirty="0"/>
          </a:p>
          <a:p>
            <a:pPr lvl="1">
              <a:lnSpc>
                <a:spcPct val="100000"/>
              </a:lnSpc>
            </a:pPr>
            <a:r>
              <a:rPr lang="nl-NL" sz="1600" dirty="0" err="1" smtClean="0"/>
              <a:t>Diergestuurde</a:t>
            </a:r>
            <a:r>
              <a:rPr lang="nl-NL" sz="1600" dirty="0" smtClean="0"/>
              <a:t> therapie</a:t>
            </a:r>
          </a:p>
          <a:p>
            <a:pPr lvl="1">
              <a:lnSpc>
                <a:spcPct val="100000"/>
              </a:lnSpc>
            </a:pPr>
            <a:r>
              <a:rPr lang="nl-NL" sz="1600" dirty="0">
                <a:sym typeface="Wingdings" panose="05000000000000000000" pitchFamily="2" charset="2"/>
              </a:rPr>
              <a:t>Vroege ouder-kind interacties</a:t>
            </a:r>
            <a:endParaRPr lang="nl-NL" sz="1600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nl-NL" sz="16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92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grenzen </a:t>
            </a:r>
            <a:r>
              <a:rPr lang="nl-NL" dirty="0" smtClean="0"/>
              <a:t>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Reizen is een manier om vragen te stellen die je thuis niet stelt. Niet per se over het land in kwestie </a:t>
            </a:r>
            <a:r>
              <a:rPr lang="nl-NL" i="1" dirty="0" smtClean="0"/>
              <a:t>zelf, </a:t>
            </a:r>
            <a:r>
              <a:rPr lang="nl-NL" i="1" dirty="0"/>
              <a:t>maar over jezelf.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800" dirty="0"/>
              <a:t>Herman de </a:t>
            </a:r>
            <a:r>
              <a:rPr lang="nl-NL" sz="1800" dirty="0" err="1" smtClean="0"/>
              <a:t>Coninck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0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72" y="339502"/>
            <a:ext cx="7002328" cy="443286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51720" y="2459092"/>
            <a:ext cx="39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??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1259632" y="2283718"/>
            <a:ext cx="3168352" cy="720080"/>
          </a:xfrm>
          <a:prstGeom prst="straightConnector1">
            <a:avLst/>
          </a:prstGeom>
          <a:ln>
            <a:solidFill>
              <a:srgbClr val="4C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3830464" y="2355726"/>
            <a:ext cx="728464" cy="1931155"/>
          </a:xfrm>
          <a:prstGeom prst="straightConnector1">
            <a:avLst/>
          </a:prstGeom>
          <a:ln>
            <a:solidFill>
              <a:srgbClr val="4C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3455280" y="3675930"/>
            <a:ext cx="39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??</a:t>
            </a:r>
            <a:endParaRPr lang="nl-NL" dirty="0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622852" y="2268984"/>
            <a:ext cx="3477540" cy="836957"/>
          </a:xfrm>
          <a:prstGeom prst="straightConnector1">
            <a:avLst/>
          </a:prstGeom>
          <a:ln>
            <a:solidFill>
              <a:srgbClr val="4C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7380312" y="2945685"/>
            <a:ext cx="39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??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5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Reizen </a:t>
            </a:r>
            <a:r>
              <a:rPr lang="nl-NL" i="1" dirty="0"/>
              <a:t>is een manier om vragen te stellen die je thuis niet stelt. Niet per se over het land in kwestie zelf, maar over jezelf.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800" dirty="0"/>
              <a:t>Herman de </a:t>
            </a:r>
            <a:r>
              <a:rPr lang="nl-NL" sz="1800" dirty="0" err="1"/>
              <a:t>Coninck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828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164388" y="4811713"/>
            <a:ext cx="11477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>
            <a:off x="7164388" y="4894100"/>
            <a:ext cx="1147762" cy="141287"/>
            <a:chOff x="7164388" y="4811713"/>
            <a:chExt cx="1147762" cy="141287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164388" y="4811713"/>
              <a:ext cx="774700" cy="141287"/>
            </a:xfrm>
            <a:custGeom>
              <a:avLst/>
              <a:gdLst>
                <a:gd name="T0" fmla="*/ 145 w 2581"/>
                <a:gd name="T1" fmla="*/ 203 h 473"/>
                <a:gd name="T2" fmla="*/ 162 w 2581"/>
                <a:gd name="T3" fmla="*/ 43 h 473"/>
                <a:gd name="T4" fmla="*/ 185 w 2581"/>
                <a:gd name="T5" fmla="*/ 0 h 473"/>
                <a:gd name="T6" fmla="*/ 0 w 2581"/>
                <a:gd name="T7" fmla="*/ 24 h 473"/>
                <a:gd name="T8" fmla="*/ 46 w 2581"/>
                <a:gd name="T9" fmla="*/ 417 h 473"/>
                <a:gd name="T10" fmla="*/ 0 w 2581"/>
                <a:gd name="T11" fmla="*/ 453 h 473"/>
                <a:gd name="T12" fmla="*/ 176 w 2581"/>
                <a:gd name="T13" fmla="*/ 453 h 473"/>
                <a:gd name="T14" fmla="*/ 129 w 2581"/>
                <a:gd name="T15" fmla="*/ 417 h 473"/>
                <a:gd name="T16" fmla="*/ 287 w 2581"/>
                <a:gd name="T17" fmla="*/ 452 h 473"/>
                <a:gd name="T18" fmla="*/ 407 w 2581"/>
                <a:gd name="T19" fmla="*/ 453 h 473"/>
                <a:gd name="T20" fmla="*/ 352 w 2581"/>
                <a:gd name="T21" fmla="*/ 397 h 473"/>
                <a:gd name="T22" fmla="*/ 545 w 2581"/>
                <a:gd name="T23" fmla="*/ 334 h 473"/>
                <a:gd name="T24" fmla="*/ 547 w 2581"/>
                <a:gd name="T25" fmla="*/ 418 h 473"/>
                <a:gd name="T26" fmla="*/ 914 w 2581"/>
                <a:gd name="T27" fmla="*/ 418 h 473"/>
                <a:gd name="T28" fmla="*/ 988 w 2581"/>
                <a:gd name="T29" fmla="*/ 299 h 473"/>
                <a:gd name="T30" fmla="*/ 1045 w 2581"/>
                <a:gd name="T31" fmla="*/ 0 h 473"/>
                <a:gd name="T32" fmla="*/ 939 w 2581"/>
                <a:gd name="T33" fmla="*/ 19 h 473"/>
                <a:gd name="T34" fmla="*/ 988 w 2581"/>
                <a:gd name="T35" fmla="*/ 158 h 473"/>
                <a:gd name="T36" fmla="*/ 884 w 2581"/>
                <a:gd name="T37" fmla="*/ 473 h 473"/>
                <a:gd name="T38" fmla="*/ 1003 w 2581"/>
                <a:gd name="T39" fmla="*/ 463 h 473"/>
                <a:gd name="T40" fmla="*/ 1109 w 2581"/>
                <a:gd name="T41" fmla="*/ 444 h 473"/>
                <a:gd name="T42" fmla="*/ 1060 w 2581"/>
                <a:gd name="T43" fmla="*/ 16 h 473"/>
                <a:gd name="T44" fmla="*/ 2045 w 2581"/>
                <a:gd name="T45" fmla="*/ 143 h 473"/>
                <a:gd name="T46" fmla="*/ 2054 w 2581"/>
                <a:gd name="T47" fmla="*/ 178 h 473"/>
                <a:gd name="T48" fmla="*/ 2011 w 2581"/>
                <a:gd name="T49" fmla="*/ 418 h 473"/>
                <a:gd name="T50" fmla="*/ 1941 w 2581"/>
                <a:gd name="T51" fmla="*/ 143 h 473"/>
                <a:gd name="T52" fmla="*/ 1835 w 2581"/>
                <a:gd name="T53" fmla="*/ 162 h 473"/>
                <a:gd name="T54" fmla="*/ 1884 w 2581"/>
                <a:gd name="T55" fmla="*/ 350 h 473"/>
                <a:gd name="T56" fmla="*/ 2086 w 2581"/>
                <a:gd name="T57" fmla="*/ 447 h 473"/>
                <a:gd name="T58" fmla="*/ 2207 w 2581"/>
                <a:gd name="T59" fmla="*/ 453 h 473"/>
                <a:gd name="T60" fmla="*/ 2158 w 2581"/>
                <a:gd name="T61" fmla="*/ 418 h 473"/>
                <a:gd name="T62" fmla="*/ 738 w 2581"/>
                <a:gd name="T63" fmla="*/ 453 h 473"/>
                <a:gd name="T64" fmla="*/ 689 w 2581"/>
                <a:gd name="T65" fmla="*/ 418 h 473"/>
                <a:gd name="T66" fmla="*/ 476 w 2581"/>
                <a:gd name="T67" fmla="*/ 145 h 473"/>
                <a:gd name="T68" fmla="*/ 455 w 2581"/>
                <a:gd name="T69" fmla="*/ 217 h 473"/>
                <a:gd name="T70" fmla="*/ 616 w 2581"/>
                <a:gd name="T71" fmla="*/ 251 h 473"/>
                <a:gd name="T72" fmla="*/ 431 w 2581"/>
                <a:gd name="T73" fmla="*/ 383 h 473"/>
                <a:gd name="T74" fmla="*/ 616 w 2581"/>
                <a:gd name="T75" fmla="*/ 447 h 473"/>
                <a:gd name="T76" fmla="*/ 1372 w 2581"/>
                <a:gd name="T77" fmla="*/ 305 h 473"/>
                <a:gd name="T78" fmla="*/ 1223 w 2581"/>
                <a:gd name="T79" fmla="*/ 227 h 473"/>
                <a:gd name="T80" fmla="*/ 1450 w 2581"/>
                <a:gd name="T81" fmla="*/ 291 h 473"/>
                <a:gd name="T82" fmla="*/ 1223 w 2581"/>
                <a:gd name="T83" fmla="*/ 16 h 473"/>
                <a:gd name="T84" fmla="*/ 1101 w 2581"/>
                <a:gd name="T85" fmla="*/ 11 h 473"/>
                <a:gd name="T86" fmla="*/ 1150 w 2581"/>
                <a:gd name="T87" fmla="*/ 45 h 473"/>
                <a:gd name="T88" fmla="*/ 1283 w 2581"/>
                <a:gd name="T89" fmla="*/ 473 h 473"/>
                <a:gd name="T90" fmla="*/ 2385 w 2581"/>
                <a:gd name="T91" fmla="*/ 418 h 473"/>
                <a:gd name="T92" fmla="*/ 2459 w 2581"/>
                <a:gd name="T93" fmla="*/ 299 h 473"/>
                <a:gd name="T94" fmla="*/ 2517 w 2581"/>
                <a:gd name="T95" fmla="*/ 0 h 473"/>
                <a:gd name="T96" fmla="*/ 2410 w 2581"/>
                <a:gd name="T97" fmla="*/ 19 h 473"/>
                <a:gd name="T98" fmla="*/ 2459 w 2581"/>
                <a:gd name="T99" fmla="*/ 158 h 473"/>
                <a:gd name="T100" fmla="*/ 2355 w 2581"/>
                <a:gd name="T101" fmla="*/ 473 h 473"/>
                <a:gd name="T102" fmla="*/ 2474 w 2581"/>
                <a:gd name="T103" fmla="*/ 463 h 473"/>
                <a:gd name="T104" fmla="*/ 2581 w 2581"/>
                <a:gd name="T105" fmla="*/ 444 h 473"/>
                <a:gd name="T106" fmla="*/ 2532 w 2581"/>
                <a:gd name="T107" fmla="*/ 16 h 473"/>
                <a:gd name="T108" fmla="*/ 1658 w 2581"/>
                <a:gd name="T109" fmla="*/ 179 h 473"/>
                <a:gd name="T110" fmla="*/ 1650 w 2581"/>
                <a:gd name="T111" fmla="*/ 473 h 473"/>
                <a:gd name="T112" fmla="*/ 1496 w 2581"/>
                <a:gd name="T113" fmla="*/ 31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1" h="473">
                  <a:moveTo>
                    <a:pt x="162" y="43"/>
                  </a:move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lnTo>
                    <a:pt x="162" y="43"/>
                  </a:lnTo>
                  <a:close/>
                  <a:moveTo>
                    <a:pt x="248" y="229"/>
                  </a:move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moveTo>
                    <a:pt x="509" y="377"/>
                  </a:moveTo>
                  <a:cubicBezTo>
                    <a:pt x="509" y="344"/>
                    <a:pt x="528" y="338"/>
                    <a:pt x="545" y="334"/>
                  </a:cubicBezTo>
                  <a:cubicBezTo>
                    <a:pt x="616" y="317"/>
                    <a:pt x="616" y="317"/>
                    <a:pt x="616" y="317"/>
                  </a:cubicBezTo>
                  <a:cubicBezTo>
                    <a:pt x="616" y="387"/>
                    <a:pt x="616" y="387"/>
                    <a:pt x="616" y="387"/>
                  </a:cubicBezTo>
                  <a:cubicBezTo>
                    <a:pt x="591" y="409"/>
                    <a:pt x="566" y="418"/>
                    <a:pt x="547" y="418"/>
                  </a:cubicBezTo>
                  <a:cubicBezTo>
                    <a:pt x="530" y="418"/>
                    <a:pt x="509" y="411"/>
                    <a:pt x="509" y="377"/>
                  </a:cubicBezTo>
                  <a:moveTo>
                    <a:pt x="988" y="379"/>
                  </a:moveTo>
                  <a:cubicBezTo>
                    <a:pt x="966" y="401"/>
                    <a:pt x="942" y="418"/>
                    <a:pt x="914" y="418"/>
                  </a:cubicBezTo>
                  <a:cubicBezTo>
                    <a:pt x="861" y="418"/>
                    <a:pt x="838" y="362"/>
                    <a:pt x="838" y="299"/>
                  </a:cubicBezTo>
                  <a:cubicBezTo>
                    <a:pt x="838" y="225"/>
                    <a:pt x="870" y="179"/>
                    <a:pt x="919" y="179"/>
                  </a:cubicBezTo>
                  <a:cubicBezTo>
                    <a:pt x="970" y="179"/>
                    <a:pt x="988" y="229"/>
                    <a:pt x="988" y="299"/>
                  </a:cubicBezTo>
                  <a:lnTo>
                    <a:pt x="988" y="379"/>
                  </a:lnTo>
                  <a:close/>
                  <a:moveTo>
                    <a:pt x="1060" y="16"/>
                  </a:moveTo>
                  <a:cubicBezTo>
                    <a:pt x="1060" y="6"/>
                    <a:pt x="1057" y="0"/>
                    <a:pt x="1045" y="0"/>
                  </a:cubicBezTo>
                  <a:cubicBezTo>
                    <a:pt x="947" y="0"/>
                    <a:pt x="947" y="0"/>
                    <a:pt x="947" y="0"/>
                  </a:cubicBezTo>
                  <a:cubicBezTo>
                    <a:pt x="940" y="0"/>
                    <a:pt x="939" y="4"/>
                    <a:pt x="939" y="11"/>
                  </a:cubicBezTo>
                  <a:cubicBezTo>
                    <a:pt x="939" y="19"/>
                    <a:pt x="939" y="19"/>
                    <a:pt x="939" y="19"/>
                  </a:cubicBezTo>
                  <a:cubicBezTo>
                    <a:pt x="939" y="31"/>
                    <a:pt x="943" y="32"/>
                    <a:pt x="957" y="36"/>
                  </a:cubicBezTo>
                  <a:cubicBezTo>
                    <a:pt x="988" y="45"/>
                    <a:pt x="988" y="45"/>
                    <a:pt x="988" y="45"/>
                  </a:cubicBezTo>
                  <a:cubicBezTo>
                    <a:pt x="988" y="158"/>
                    <a:pt x="988" y="158"/>
                    <a:pt x="988" y="158"/>
                  </a:cubicBezTo>
                  <a:cubicBezTo>
                    <a:pt x="976" y="148"/>
                    <a:pt x="951" y="133"/>
                    <a:pt x="914" y="133"/>
                  </a:cubicBezTo>
                  <a:cubicBezTo>
                    <a:pt x="842" y="133"/>
                    <a:pt x="761" y="185"/>
                    <a:pt x="761" y="313"/>
                  </a:cubicBezTo>
                  <a:cubicBezTo>
                    <a:pt x="761" y="425"/>
                    <a:pt x="823" y="473"/>
                    <a:pt x="884" y="473"/>
                  </a:cubicBezTo>
                  <a:cubicBezTo>
                    <a:pt x="923" y="473"/>
                    <a:pt x="956" y="453"/>
                    <a:pt x="988" y="420"/>
                  </a:cubicBezTo>
                  <a:cubicBezTo>
                    <a:pt x="988" y="447"/>
                    <a:pt x="988" y="447"/>
                    <a:pt x="988" y="447"/>
                  </a:cubicBezTo>
                  <a:cubicBezTo>
                    <a:pt x="988" y="457"/>
                    <a:pt x="991" y="463"/>
                    <a:pt x="1003" y="463"/>
                  </a:cubicBezTo>
                  <a:cubicBezTo>
                    <a:pt x="1101" y="463"/>
                    <a:pt x="1101" y="463"/>
                    <a:pt x="1101" y="463"/>
                  </a:cubicBezTo>
                  <a:cubicBezTo>
                    <a:pt x="1108" y="463"/>
                    <a:pt x="1109" y="459"/>
                    <a:pt x="1109" y="453"/>
                  </a:cubicBezTo>
                  <a:cubicBezTo>
                    <a:pt x="1109" y="444"/>
                    <a:pt x="1109" y="444"/>
                    <a:pt x="1109" y="444"/>
                  </a:cubicBezTo>
                  <a:cubicBezTo>
                    <a:pt x="1109" y="432"/>
                    <a:pt x="1105" y="432"/>
                    <a:pt x="1092" y="428"/>
                  </a:cubicBezTo>
                  <a:cubicBezTo>
                    <a:pt x="1060" y="418"/>
                    <a:pt x="1060" y="418"/>
                    <a:pt x="1060" y="418"/>
                  </a:cubicBezTo>
                  <a:lnTo>
                    <a:pt x="1060" y="16"/>
                  </a:lnTo>
                  <a:close/>
                  <a:moveTo>
                    <a:pt x="2158" y="158"/>
                  </a:moveTo>
                  <a:cubicBezTo>
                    <a:pt x="2158" y="149"/>
                    <a:pt x="2155" y="143"/>
                    <a:pt x="2143" y="143"/>
                  </a:cubicBezTo>
                  <a:cubicBezTo>
                    <a:pt x="2045" y="143"/>
                    <a:pt x="2045" y="143"/>
                    <a:pt x="2045" y="143"/>
                  </a:cubicBezTo>
                  <a:cubicBezTo>
                    <a:pt x="2037" y="143"/>
                    <a:pt x="2037" y="147"/>
                    <a:pt x="2037" y="153"/>
                  </a:cubicBezTo>
                  <a:cubicBezTo>
                    <a:pt x="2037" y="162"/>
                    <a:pt x="2037" y="162"/>
                    <a:pt x="2037" y="162"/>
                  </a:cubicBezTo>
                  <a:cubicBezTo>
                    <a:pt x="2037" y="174"/>
                    <a:pt x="2041" y="174"/>
                    <a:pt x="2054" y="178"/>
                  </a:cubicBezTo>
                  <a:cubicBezTo>
                    <a:pt x="2086" y="187"/>
                    <a:pt x="2086" y="187"/>
                    <a:pt x="2086" y="187"/>
                  </a:cubicBezTo>
                  <a:cubicBezTo>
                    <a:pt x="2086" y="379"/>
                    <a:pt x="2086" y="379"/>
                    <a:pt x="2086" y="379"/>
                  </a:cubicBezTo>
                  <a:cubicBezTo>
                    <a:pt x="2059" y="407"/>
                    <a:pt x="2039" y="418"/>
                    <a:pt x="2011" y="418"/>
                  </a:cubicBezTo>
                  <a:cubicBezTo>
                    <a:pt x="1960" y="418"/>
                    <a:pt x="1956" y="379"/>
                    <a:pt x="1956" y="312"/>
                  </a:cubicBezTo>
                  <a:cubicBezTo>
                    <a:pt x="1956" y="158"/>
                    <a:pt x="1956" y="158"/>
                    <a:pt x="1956" y="158"/>
                  </a:cubicBezTo>
                  <a:cubicBezTo>
                    <a:pt x="1956" y="149"/>
                    <a:pt x="1953" y="143"/>
                    <a:pt x="1941" y="143"/>
                  </a:cubicBezTo>
                  <a:cubicBezTo>
                    <a:pt x="1843" y="143"/>
                    <a:pt x="1843" y="143"/>
                    <a:pt x="1843" y="143"/>
                  </a:cubicBezTo>
                  <a:cubicBezTo>
                    <a:pt x="1836" y="143"/>
                    <a:pt x="1835" y="147"/>
                    <a:pt x="1835" y="153"/>
                  </a:cubicBezTo>
                  <a:cubicBezTo>
                    <a:pt x="1835" y="162"/>
                    <a:pt x="1835" y="162"/>
                    <a:pt x="1835" y="162"/>
                  </a:cubicBezTo>
                  <a:cubicBezTo>
                    <a:pt x="1835" y="174"/>
                    <a:pt x="1839" y="174"/>
                    <a:pt x="1853" y="178"/>
                  </a:cubicBezTo>
                  <a:cubicBezTo>
                    <a:pt x="1884" y="187"/>
                    <a:pt x="1884" y="187"/>
                    <a:pt x="1884" y="187"/>
                  </a:cubicBezTo>
                  <a:cubicBezTo>
                    <a:pt x="1884" y="350"/>
                    <a:pt x="1884" y="350"/>
                    <a:pt x="1884" y="350"/>
                  </a:cubicBezTo>
                  <a:cubicBezTo>
                    <a:pt x="1884" y="452"/>
                    <a:pt x="1931" y="473"/>
                    <a:pt x="1980" y="473"/>
                  </a:cubicBezTo>
                  <a:cubicBezTo>
                    <a:pt x="2023" y="473"/>
                    <a:pt x="2055" y="455"/>
                    <a:pt x="2086" y="420"/>
                  </a:cubicBezTo>
                  <a:cubicBezTo>
                    <a:pt x="2086" y="447"/>
                    <a:pt x="2086" y="447"/>
                    <a:pt x="2086" y="447"/>
                  </a:cubicBezTo>
                  <a:cubicBezTo>
                    <a:pt x="2086" y="457"/>
                    <a:pt x="2089" y="463"/>
                    <a:pt x="2101" y="463"/>
                  </a:cubicBezTo>
                  <a:cubicBezTo>
                    <a:pt x="2199" y="463"/>
                    <a:pt x="2199" y="463"/>
                    <a:pt x="2199" y="463"/>
                  </a:cubicBezTo>
                  <a:cubicBezTo>
                    <a:pt x="2206" y="463"/>
                    <a:pt x="2207" y="459"/>
                    <a:pt x="2207" y="453"/>
                  </a:cubicBezTo>
                  <a:cubicBezTo>
                    <a:pt x="2207" y="444"/>
                    <a:pt x="2207" y="444"/>
                    <a:pt x="2207" y="444"/>
                  </a:cubicBezTo>
                  <a:cubicBezTo>
                    <a:pt x="2207" y="432"/>
                    <a:pt x="2203" y="432"/>
                    <a:pt x="2189" y="428"/>
                  </a:cubicBezTo>
                  <a:cubicBezTo>
                    <a:pt x="2158" y="418"/>
                    <a:pt x="2158" y="418"/>
                    <a:pt x="2158" y="418"/>
                  </a:cubicBezTo>
                  <a:lnTo>
                    <a:pt x="2158" y="158"/>
                  </a:lnTo>
                  <a:close/>
                  <a:moveTo>
                    <a:pt x="729" y="463"/>
                  </a:moveTo>
                  <a:cubicBezTo>
                    <a:pt x="736" y="463"/>
                    <a:pt x="738" y="459"/>
                    <a:pt x="738" y="453"/>
                  </a:cubicBezTo>
                  <a:cubicBezTo>
                    <a:pt x="738" y="444"/>
                    <a:pt x="738" y="444"/>
                    <a:pt x="738" y="444"/>
                  </a:cubicBezTo>
                  <a:cubicBezTo>
                    <a:pt x="738" y="432"/>
                    <a:pt x="734" y="432"/>
                    <a:pt x="720" y="428"/>
                  </a:cubicBezTo>
                  <a:cubicBezTo>
                    <a:pt x="689" y="418"/>
                    <a:pt x="689" y="418"/>
                    <a:pt x="689" y="418"/>
                  </a:cubicBezTo>
                  <a:cubicBezTo>
                    <a:pt x="689" y="239"/>
                    <a:pt x="689" y="239"/>
                    <a:pt x="689" y="239"/>
                  </a:cubicBezTo>
                  <a:cubicBezTo>
                    <a:pt x="689" y="160"/>
                    <a:pt x="633" y="133"/>
                    <a:pt x="561" y="133"/>
                  </a:cubicBezTo>
                  <a:cubicBezTo>
                    <a:pt x="518" y="133"/>
                    <a:pt x="483" y="143"/>
                    <a:pt x="476" y="145"/>
                  </a:cubicBezTo>
                  <a:cubicBezTo>
                    <a:pt x="458" y="150"/>
                    <a:pt x="455" y="154"/>
                    <a:pt x="453" y="172"/>
                  </a:cubicBezTo>
                  <a:cubicBezTo>
                    <a:pt x="449" y="207"/>
                    <a:pt x="449" y="207"/>
                    <a:pt x="449" y="207"/>
                  </a:cubicBezTo>
                  <a:cubicBezTo>
                    <a:pt x="449" y="214"/>
                    <a:pt x="451" y="217"/>
                    <a:pt x="455" y="217"/>
                  </a:cubicBezTo>
                  <a:cubicBezTo>
                    <a:pt x="461" y="217"/>
                    <a:pt x="469" y="212"/>
                    <a:pt x="474" y="209"/>
                  </a:cubicBezTo>
                  <a:cubicBezTo>
                    <a:pt x="496" y="197"/>
                    <a:pt x="529" y="187"/>
                    <a:pt x="556" y="187"/>
                  </a:cubicBezTo>
                  <a:cubicBezTo>
                    <a:pt x="613" y="187"/>
                    <a:pt x="616" y="225"/>
                    <a:pt x="616" y="251"/>
                  </a:cubicBezTo>
                  <a:cubicBezTo>
                    <a:pt x="616" y="284"/>
                    <a:pt x="616" y="284"/>
                    <a:pt x="616" y="284"/>
                  </a:cubicBezTo>
                  <a:cubicBezTo>
                    <a:pt x="494" y="309"/>
                    <a:pt x="494" y="309"/>
                    <a:pt x="494" y="309"/>
                  </a:cubicBezTo>
                  <a:cubicBezTo>
                    <a:pt x="453" y="317"/>
                    <a:pt x="431" y="336"/>
                    <a:pt x="431" y="383"/>
                  </a:cubicBezTo>
                  <a:cubicBezTo>
                    <a:pt x="431" y="435"/>
                    <a:pt x="458" y="473"/>
                    <a:pt x="514" y="473"/>
                  </a:cubicBezTo>
                  <a:cubicBezTo>
                    <a:pt x="550" y="473"/>
                    <a:pt x="576" y="461"/>
                    <a:pt x="616" y="423"/>
                  </a:cubicBezTo>
                  <a:cubicBezTo>
                    <a:pt x="616" y="447"/>
                    <a:pt x="616" y="447"/>
                    <a:pt x="616" y="447"/>
                  </a:cubicBezTo>
                  <a:cubicBezTo>
                    <a:pt x="616" y="457"/>
                    <a:pt x="619" y="463"/>
                    <a:pt x="631" y="463"/>
                  </a:cubicBezTo>
                  <a:lnTo>
                    <a:pt x="729" y="463"/>
                  </a:lnTo>
                  <a:close/>
                  <a:moveTo>
                    <a:pt x="1372" y="305"/>
                  </a:moveTo>
                  <a:cubicBezTo>
                    <a:pt x="1372" y="390"/>
                    <a:pt x="1330" y="430"/>
                    <a:pt x="1282" y="430"/>
                  </a:cubicBezTo>
                  <a:cubicBezTo>
                    <a:pt x="1232" y="430"/>
                    <a:pt x="1223" y="385"/>
                    <a:pt x="1223" y="337"/>
                  </a:cubicBezTo>
                  <a:cubicBezTo>
                    <a:pt x="1223" y="227"/>
                    <a:pt x="1223" y="227"/>
                    <a:pt x="1223" y="227"/>
                  </a:cubicBezTo>
                  <a:cubicBezTo>
                    <a:pt x="1244" y="205"/>
                    <a:pt x="1269" y="188"/>
                    <a:pt x="1297" y="188"/>
                  </a:cubicBezTo>
                  <a:cubicBezTo>
                    <a:pt x="1350" y="188"/>
                    <a:pt x="1372" y="244"/>
                    <a:pt x="1372" y="305"/>
                  </a:cubicBezTo>
                  <a:moveTo>
                    <a:pt x="1450" y="291"/>
                  </a:moveTo>
                  <a:cubicBezTo>
                    <a:pt x="1450" y="182"/>
                    <a:pt x="1388" y="133"/>
                    <a:pt x="1327" y="133"/>
                  </a:cubicBezTo>
                  <a:cubicBezTo>
                    <a:pt x="1289" y="133"/>
                    <a:pt x="1255" y="153"/>
                    <a:pt x="1223" y="185"/>
                  </a:cubicBezTo>
                  <a:cubicBezTo>
                    <a:pt x="1223" y="16"/>
                    <a:pt x="1223" y="16"/>
                    <a:pt x="1223" y="16"/>
                  </a:cubicBezTo>
                  <a:cubicBezTo>
                    <a:pt x="1223" y="6"/>
                    <a:pt x="1220" y="0"/>
                    <a:pt x="1208" y="0"/>
                  </a:cubicBezTo>
                  <a:cubicBezTo>
                    <a:pt x="1110" y="0"/>
                    <a:pt x="1110" y="0"/>
                    <a:pt x="1110" y="0"/>
                  </a:cubicBezTo>
                  <a:cubicBezTo>
                    <a:pt x="1103" y="0"/>
                    <a:pt x="1101" y="4"/>
                    <a:pt x="1101" y="11"/>
                  </a:cubicBezTo>
                  <a:cubicBezTo>
                    <a:pt x="1101" y="19"/>
                    <a:pt x="1101" y="19"/>
                    <a:pt x="1101" y="19"/>
                  </a:cubicBezTo>
                  <a:cubicBezTo>
                    <a:pt x="1101" y="31"/>
                    <a:pt x="1105" y="32"/>
                    <a:pt x="1119" y="36"/>
                  </a:cubicBezTo>
                  <a:cubicBezTo>
                    <a:pt x="1150" y="45"/>
                    <a:pt x="1150" y="45"/>
                    <a:pt x="1150" y="45"/>
                  </a:cubicBezTo>
                  <a:cubicBezTo>
                    <a:pt x="1150" y="422"/>
                    <a:pt x="1150" y="422"/>
                    <a:pt x="1150" y="422"/>
                  </a:cubicBezTo>
                  <a:cubicBezTo>
                    <a:pt x="1150" y="431"/>
                    <a:pt x="1151" y="438"/>
                    <a:pt x="1163" y="445"/>
                  </a:cubicBezTo>
                  <a:cubicBezTo>
                    <a:pt x="1184" y="458"/>
                    <a:pt x="1236" y="473"/>
                    <a:pt x="1283" y="473"/>
                  </a:cubicBezTo>
                  <a:cubicBezTo>
                    <a:pt x="1388" y="473"/>
                    <a:pt x="1450" y="399"/>
                    <a:pt x="1450" y="291"/>
                  </a:cubicBezTo>
                  <a:moveTo>
                    <a:pt x="2459" y="379"/>
                  </a:moveTo>
                  <a:cubicBezTo>
                    <a:pt x="2438" y="401"/>
                    <a:pt x="2414" y="418"/>
                    <a:pt x="2385" y="418"/>
                  </a:cubicBezTo>
                  <a:cubicBezTo>
                    <a:pt x="2332" y="418"/>
                    <a:pt x="2310" y="362"/>
                    <a:pt x="2310" y="299"/>
                  </a:cubicBezTo>
                  <a:cubicBezTo>
                    <a:pt x="2310" y="225"/>
                    <a:pt x="2342" y="179"/>
                    <a:pt x="2390" y="179"/>
                  </a:cubicBezTo>
                  <a:cubicBezTo>
                    <a:pt x="2441" y="179"/>
                    <a:pt x="2459" y="229"/>
                    <a:pt x="2459" y="299"/>
                  </a:cubicBezTo>
                  <a:lnTo>
                    <a:pt x="2459" y="379"/>
                  </a:lnTo>
                  <a:close/>
                  <a:moveTo>
                    <a:pt x="2532" y="16"/>
                  </a:moveTo>
                  <a:cubicBezTo>
                    <a:pt x="2532" y="6"/>
                    <a:pt x="2529" y="0"/>
                    <a:pt x="2517" y="0"/>
                  </a:cubicBezTo>
                  <a:cubicBezTo>
                    <a:pt x="2419" y="0"/>
                    <a:pt x="2419" y="0"/>
                    <a:pt x="2419" y="0"/>
                  </a:cubicBezTo>
                  <a:cubicBezTo>
                    <a:pt x="2411" y="0"/>
                    <a:pt x="2410" y="4"/>
                    <a:pt x="2410" y="11"/>
                  </a:cubicBezTo>
                  <a:cubicBezTo>
                    <a:pt x="2410" y="19"/>
                    <a:pt x="2410" y="19"/>
                    <a:pt x="2410" y="19"/>
                  </a:cubicBezTo>
                  <a:cubicBezTo>
                    <a:pt x="2410" y="31"/>
                    <a:pt x="2414" y="32"/>
                    <a:pt x="2428" y="36"/>
                  </a:cubicBezTo>
                  <a:cubicBezTo>
                    <a:pt x="2459" y="45"/>
                    <a:pt x="2459" y="45"/>
                    <a:pt x="2459" y="45"/>
                  </a:cubicBezTo>
                  <a:cubicBezTo>
                    <a:pt x="2459" y="158"/>
                    <a:pt x="2459" y="158"/>
                    <a:pt x="2459" y="158"/>
                  </a:cubicBezTo>
                  <a:cubicBezTo>
                    <a:pt x="2448" y="148"/>
                    <a:pt x="2423" y="133"/>
                    <a:pt x="2385" y="133"/>
                  </a:cubicBezTo>
                  <a:cubicBezTo>
                    <a:pt x="2314" y="133"/>
                    <a:pt x="2232" y="185"/>
                    <a:pt x="2232" y="313"/>
                  </a:cubicBezTo>
                  <a:cubicBezTo>
                    <a:pt x="2232" y="425"/>
                    <a:pt x="2294" y="473"/>
                    <a:pt x="2355" y="473"/>
                  </a:cubicBezTo>
                  <a:cubicBezTo>
                    <a:pt x="2394" y="473"/>
                    <a:pt x="2427" y="453"/>
                    <a:pt x="2459" y="420"/>
                  </a:cubicBezTo>
                  <a:cubicBezTo>
                    <a:pt x="2459" y="447"/>
                    <a:pt x="2459" y="447"/>
                    <a:pt x="2459" y="447"/>
                  </a:cubicBezTo>
                  <a:cubicBezTo>
                    <a:pt x="2459" y="457"/>
                    <a:pt x="2462" y="463"/>
                    <a:pt x="2474" y="463"/>
                  </a:cubicBezTo>
                  <a:cubicBezTo>
                    <a:pt x="2572" y="463"/>
                    <a:pt x="2572" y="463"/>
                    <a:pt x="2572" y="463"/>
                  </a:cubicBezTo>
                  <a:cubicBezTo>
                    <a:pt x="2579" y="463"/>
                    <a:pt x="2581" y="459"/>
                    <a:pt x="2581" y="453"/>
                  </a:cubicBezTo>
                  <a:cubicBezTo>
                    <a:pt x="2581" y="444"/>
                    <a:pt x="2581" y="444"/>
                    <a:pt x="2581" y="444"/>
                  </a:cubicBezTo>
                  <a:cubicBezTo>
                    <a:pt x="2581" y="432"/>
                    <a:pt x="2577" y="432"/>
                    <a:pt x="2563" y="428"/>
                  </a:cubicBezTo>
                  <a:cubicBezTo>
                    <a:pt x="2532" y="418"/>
                    <a:pt x="2532" y="418"/>
                    <a:pt x="2532" y="418"/>
                  </a:cubicBezTo>
                  <a:lnTo>
                    <a:pt x="2532" y="16"/>
                  </a:lnTo>
                  <a:close/>
                  <a:moveTo>
                    <a:pt x="1658" y="427"/>
                  </a:moveTo>
                  <a:cubicBezTo>
                    <a:pt x="1604" y="427"/>
                    <a:pt x="1572" y="374"/>
                    <a:pt x="1572" y="303"/>
                  </a:cubicBezTo>
                  <a:cubicBezTo>
                    <a:pt x="1572" y="233"/>
                    <a:pt x="1603" y="179"/>
                    <a:pt x="1658" y="179"/>
                  </a:cubicBezTo>
                  <a:cubicBezTo>
                    <a:pt x="1711" y="179"/>
                    <a:pt x="1744" y="231"/>
                    <a:pt x="1744" y="303"/>
                  </a:cubicBezTo>
                  <a:cubicBezTo>
                    <a:pt x="1744" y="373"/>
                    <a:pt x="1712" y="427"/>
                    <a:pt x="1658" y="427"/>
                  </a:cubicBezTo>
                  <a:moveTo>
                    <a:pt x="1650" y="473"/>
                  </a:moveTo>
                  <a:cubicBezTo>
                    <a:pt x="1762" y="473"/>
                    <a:pt x="1818" y="387"/>
                    <a:pt x="1818" y="295"/>
                  </a:cubicBezTo>
                  <a:cubicBezTo>
                    <a:pt x="1818" y="209"/>
                    <a:pt x="1769" y="133"/>
                    <a:pt x="1664" y="133"/>
                  </a:cubicBezTo>
                  <a:cubicBezTo>
                    <a:pt x="1552" y="133"/>
                    <a:pt x="1496" y="219"/>
                    <a:pt x="1496" y="311"/>
                  </a:cubicBezTo>
                  <a:cubicBezTo>
                    <a:pt x="1496" y="397"/>
                    <a:pt x="1544" y="473"/>
                    <a:pt x="1650" y="4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956550" y="4851400"/>
              <a:ext cx="355600" cy="101600"/>
            </a:xfrm>
            <a:custGeom>
              <a:avLst/>
              <a:gdLst>
                <a:gd name="T0" fmla="*/ 1179 w 1188"/>
                <a:gd name="T1" fmla="*/ 11 h 340"/>
                <a:gd name="T2" fmla="*/ 941 w 1188"/>
                <a:gd name="T3" fmla="*/ 170 h 340"/>
                <a:gd name="T4" fmla="*/ 1179 w 1188"/>
                <a:gd name="T5" fmla="*/ 329 h 340"/>
                <a:gd name="T6" fmla="*/ 1188 w 1188"/>
                <a:gd name="T7" fmla="*/ 269 h 340"/>
                <a:gd name="T8" fmla="*/ 1172 w 1188"/>
                <a:gd name="T9" fmla="*/ 266 h 340"/>
                <a:gd name="T10" fmla="*/ 1012 w 1188"/>
                <a:gd name="T11" fmla="*/ 170 h 340"/>
                <a:gd name="T12" fmla="*/ 1172 w 1188"/>
                <a:gd name="T13" fmla="*/ 74 h 340"/>
                <a:gd name="T14" fmla="*/ 1188 w 1188"/>
                <a:gd name="T15" fmla="*/ 71 h 340"/>
                <a:gd name="T16" fmla="*/ 9 w 1188"/>
                <a:gd name="T17" fmla="*/ 10 h 340"/>
                <a:gd name="T18" fmla="*/ 0 w 1188"/>
                <a:gd name="T19" fmla="*/ 29 h 340"/>
                <a:gd name="T20" fmla="*/ 49 w 1188"/>
                <a:gd name="T21" fmla="*/ 54 h 340"/>
                <a:gd name="T22" fmla="*/ 152 w 1188"/>
                <a:gd name="T23" fmla="*/ 340 h 340"/>
                <a:gd name="T24" fmla="*/ 249 w 1188"/>
                <a:gd name="T25" fmla="*/ 290 h 340"/>
                <a:gd name="T26" fmla="*/ 257 w 1188"/>
                <a:gd name="T27" fmla="*/ 330 h 340"/>
                <a:gd name="T28" fmla="*/ 317 w 1188"/>
                <a:gd name="T29" fmla="*/ 322 h 340"/>
                <a:gd name="T30" fmla="*/ 309 w 1188"/>
                <a:gd name="T31" fmla="*/ 10 h 340"/>
                <a:gd name="T32" fmla="*/ 247 w 1188"/>
                <a:gd name="T33" fmla="*/ 18 h 340"/>
                <a:gd name="T34" fmla="*/ 173 w 1188"/>
                <a:gd name="T35" fmla="*/ 278 h 340"/>
                <a:gd name="T36" fmla="*/ 119 w 1188"/>
                <a:gd name="T37" fmla="*/ 18 h 340"/>
                <a:gd name="T38" fmla="*/ 9 w 1188"/>
                <a:gd name="T39" fmla="*/ 10 h 340"/>
                <a:gd name="T40" fmla="*/ 414 w 1188"/>
                <a:gd name="T41" fmla="*/ 330 h 340"/>
                <a:gd name="T42" fmla="*/ 476 w 1188"/>
                <a:gd name="T43" fmla="*/ 322 h 340"/>
                <a:gd name="T44" fmla="*/ 551 w 1188"/>
                <a:gd name="T45" fmla="*/ 62 h 340"/>
                <a:gd name="T46" fmla="*/ 604 w 1188"/>
                <a:gd name="T47" fmla="*/ 322 h 340"/>
                <a:gd name="T48" fmla="*/ 667 w 1188"/>
                <a:gd name="T49" fmla="*/ 330 h 340"/>
                <a:gd name="T50" fmla="*/ 674 w 1188"/>
                <a:gd name="T51" fmla="*/ 104 h 340"/>
                <a:gd name="T52" fmla="*/ 803 w 1188"/>
                <a:gd name="T53" fmla="*/ 157 h 340"/>
                <a:gd name="T54" fmla="*/ 811 w 1188"/>
                <a:gd name="T55" fmla="*/ 330 h 340"/>
                <a:gd name="T56" fmla="*/ 873 w 1188"/>
                <a:gd name="T57" fmla="*/ 322 h 340"/>
                <a:gd name="T58" fmla="*/ 769 w 1188"/>
                <a:gd name="T59" fmla="*/ 0 h 340"/>
                <a:gd name="T60" fmla="*/ 571 w 1188"/>
                <a:gd name="T61" fmla="*/ 0 h 340"/>
                <a:gd name="T62" fmla="*/ 474 w 1188"/>
                <a:gd name="T63" fmla="*/ 50 h 340"/>
                <a:gd name="T64" fmla="*/ 466 w 1188"/>
                <a:gd name="T65" fmla="*/ 10 h 340"/>
                <a:gd name="T66" fmla="*/ 406 w 1188"/>
                <a:gd name="T67" fmla="*/ 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340">
                  <a:moveTo>
                    <a:pt x="1188" y="22"/>
                  </a:moveTo>
                  <a:cubicBezTo>
                    <a:pt x="1188" y="14"/>
                    <a:pt x="1186" y="14"/>
                    <a:pt x="1179" y="11"/>
                  </a:cubicBezTo>
                  <a:cubicBezTo>
                    <a:pt x="1163" y="5"/>
                    <a:pt x="1135" y="0"/>
                    <a:pt x="1106" y="0"/>
                  </a:cubicBezTo>
                  <a:cubicBezTo>
                    <a:pt x="975" y="0"/>
                    <a:pt x="941" y="92"/>
                    <a:pt x="941" y="170"/>
                  </a:cubicBezTo>
                  <a:cubicBezTo>
                    <a:pt x="941" y="249"/>
                    <a:pt x="974" y="340"/>
                    <a:pt x="1106" y="340"/>
                  </a:cubicBezTo>
                  <a:cubicBezTo>
                    <a:pt x="1135" y="340"/>
                    <a:pt x="1163" y="335"/>
                    <a:pt x="1179" y="329"/>
                  </a:cubicBezTo>
                  <a:cubicBezTo>
                    <a:pt x="1186" y="326"/>
                    <a:pt x="1188" y="326"/>
                    <a:pt x="1188" y="318"/>
                  </a:cubicBezTo>
                  <a:cubicBezTo>
                    <a:pt x="1188" y="269"/>
                    <a:pt x="1188" y="269"/>
                    <a:pt x="1188" y="269"/>
                  </a:cubicBezTo>
                  <a:cubicBezTo>
                    <a:pt x="1188" y="264"/>
                    <a:pt x="1187" y="262"/>
                    <a:pt x="1184" y="262"/>
                  </a:cubicBezTo>
                  <a:cubicBezTo>
                    <a:pt x="1182" y="262"/>
                    <a:pt x="1178" y="264"/>
                    <a:pt x="1172" y="266"/>
                  </a:cubicBezTo>
                  <a:cubicBezTo>
                    <a:pt x="1162" y="271"/>
                    <a:pt x="1140" y="281"/>
                    <a:pt x="1110" y="281"/>
                  </a:cubicBezTo>
                  <a:cubicBezTo>
                    <a:pt x="1049" y="281"/>
                    <a:pt x="1012" y="244"/>
                    <a:pt x="1012" y="170"/>
                  </a:cubicBezTo>
                  <a:cubicBezTo>
                    <a:pt x="1012" y="95"/>
                    <a:pt x="1049" y="59"/>
                    <a:pt x="1110" y="59"/>
                  </a:cubicBezTo>
                  <a:cubicBezTo>
                    <a:pt x="1140" y="59"/>
                    <a:pt x="1162" y="69"/>
                    <a:pt x="1172" y="74"/>
                  </a:cubicBezTo>
                  <a:cubicBezTo>
                    <a:pt x="1178" y="76"/>
                    <a:pt x="1182" y="78"/>
                    <a:pt x="1184" y="78"/>
                  </a:cubicBezTo>
                  <a:cubicBezTo>
                    <a:pt x="1187" y="78"/>
                    <a:pt x="1188" y="76"/>
                    <a:pt x="1188" y="71"/>
                  </a:cubicBezTo>
                  <a:lnTo>
                    <a:pt x="1188" y="22"/>
                  </a:lnTo>
                  <a:close/>
                  <a:moveTo>
                    <a:pt x="9" y="10"/>
                  </a:moveTo>
                  <a:cubicBezTo>
                    <a:pt x="1" y="10"/>
                    <a:pt x="0" y="14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1"/>
                    <a:pt x="4" y="41"/>
                    <a:pt x="18" y="4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316"/>
                    <a:pt x="99" y="340"/>
                    <a:pt x="152" y="340"/>
                  </a:cubicBezTo>
                  <a:cubicBezTo>
                    <a:pt x="194" y="340"/>
                    <a:pt x="221" y="324"/>
                    <a:pt x="247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322"/>
                    <a:pt x="249" y="322"/>
                    <a:pt x="249" y="322"/>
                  </a:cubicBezTo>
                  <a:cubicBezTo>
                    <a:pt x="249" y="328"/>
                    <a:pt x="251" y="330"/>
                    <a:pt x="257" y="330"/>
                  </a:cubicBezTo>
                  <a:cubicBezTo>
                    <a:pt x="309" y="330"/>
                    <a:pt x="309" y="330"/>
                    <a:pt x="309" y="330"/>
                  </a:cubicBezTo>
                  <a:cubicBezTo>
                    <a:pt x="315" y="330"/>
                    <a:pt x="317" y="328"/>
                    <a:pt x="317" y="322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2"/>
                    <a:pt x="315" y="10"/>
                    <a:pt x="309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49" y="10"/>
                    <a:pt x="247" y="12"/>
                    <a:pt x="247" y="18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27" y="265"/>
                    <a:pt x="202" y="278"/>
                    <a:pt x="173" y="278"/>
                  </a:cubicBezTo>
                  <a:cubicBezTo>
                    <a:pt x="122" y="278"/>
                    <a:pt x="119" y="241"/>
                    <a:pt x="119" y="18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2"/>
                    <a:pt x="116" y="10"/>
                    <a:pt x="111" y="10"/>
                  </a:cubicBezTo>
                  <a:lnTo>
                    <a:pt x="9" y="10"/>
                  </a:lnTo>
                  <a:close/>
                  <a:moveTo>
                    <a:pt x="406" y="322"/>
                  </a:moveTo>
                  <a:cubicBezTo>
                    <a:pt x="406" y="328"/>
                    <a:pt x="408" y="330"/>
                    <a:pt x="414" y="330"/>
                  </a:cubicBezTo>
                  <a:cubicBezTo>
                    <a:pt x="468" y="330"/>
                    <a:pt x="468" y="330"/>
                    <a:pt x="468" y="330"/>
                  </a:cubicBezTo>
                  <a:cubicBezTo>
                    <a:pt x="474" y="330"/>
                    <a:pt x="476" y="328"/>
                    <a:pt x="476" y="322"/>
                  </a:cubicBezTo>
                  <a:cubicBezTo>
                    <a:pt x="476" y="104"/>
                    <a:pt x="476" y="104"/>
                    <a:pt x="476" y="104"/>
                  </a:cubicBezTo>
                  <a:cubicBezTo>
                    <a:pt x="497" y="75"/>
                    <a:pt x="521" y="62"/>
                    <a:pt x="551" y="62"/>
                  </a:cubicBezTo>
                  <a:cubicBezTo>
                    <a:pt x="602" y="62"/>
                    <a:pt x="604" y="99"/>
                    <a:pt x="604" y="157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4" y="328"/>
                    <a:pt x="606" y="330"/>
                    <a:pt x="612" y="330"/>
                  </a:cubicBezTo>
                  <a:cubicBezTo>
                    <a:pt x="667" y="330"/>
                    <a:pt x="667" y="330"/>
                    <a:pt x="667" y="330"/>
                  </a:cubicBezTo>
                  <a:cubicBezTo>
                    <a:pt x="673" y="330"/>
                    <a:pt x="674" y="328"/>
                    <a:pt x="674" y="322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95" y="75"/>
                    <a:pt x="719" y="62"/>
                    <a:pt x="749" y="62"/>
                  </a:cubicBezTo>
                  <a:cubicBezTo>
                    <a:pt x="800" y="62"/>
                    <a:pt x="803" y="99"/>
                    <a:pt x="803" y="157"/>
                  </a:cubicBezTo>
                  <a:cubicBezTo>
                    <a:pt x="803" y="322"/>
                    <a:pt x="803" y="322"/>
                    <a:pt x="803" y="322"/>
                  </a:cubicBezTo>
                  <a:cubicBezTo>
                    <a:pt x="803" y="328"/>
                    <a:pt x="805" y="330"/>
                    <a:pt x="811" y="330"/>
                  </a:cubicBezTo>
                  <a:cubicBezTo>
                    <a:pt x="865" y="330"/>
                    <a:pt x="865" y="330"/>
                    <a:pt x="865" y="330"/>
                  </a:cubicBezTo>
                  <a:cubicBezTo>
                    <a:pt x="871" y="330"/>
                    <a:pt x="873" y="328"/>
                    <a:pt x="873" y="322"/>
                  </a:cubicBezTo>
                  <a:cubicBezTo>
                    <a:pt x="873" y="137"/>
                    <a:pt x="873" y="137"/>
                    <a:pt x="873" y="137"/>
                  </a:cubicBezTo>
                  <a:cubicBezTo>
                    <a:pt x="873" y="23"/>
                    <a:pt x="823" y="0"/>
                    <a:pt x="769" y="0"/>
                  </a:cubicBezTo>
                  <a:cubicBezTo>
                    <a:pt x="722" y="0"/>
                    <a:pt x="689" y="18"/>
                    <a:pt x="659" y="54"/>
                  </a:cubicBezTo>
                  <a:cubicBezTo>
                    <a:pt x="641" y="12"/>
                    <a:pt x="607" y="0"/>
                    <a:pt x="571" y="0"/>
                  </a:cubicBezTo>
                  <a:cubicBezTo>
                    <a:pt x="530" y="0"/>
                    <a:pt x="503" y="16"/>
                    <a:pt x="476" y="50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474" y="18"/>
                    <a:pt x="474" y="18"/>
                    <a:pt x="474" y="18"/>
                  </a:cubicBezTo>
                  <a:cubicBezTo>
                    <a:pt x="474" y="12"/>
                    <a:pt x="471" y="10"/>
                    <a:pt x="466" y="10"/>
                  </a:cubicBezTo>
                  <a:cubicBezTo>
                    <a:pt x="414" y="10"/>
                    <a:pt x="414" y="10"/>
                    <a:pt x="414" y="10"/>
                  </a:cubicBezTo>
                  <a:cubicBezTo>
                    <a:pt x="408" y="10"/>
                    <a:pt x="406" y="12"/>
                    <a:pt x="406" y="18"/>
                  </a:cubicBezTo>
                  <a:lnTo>
                    <a:pt x="406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/>
      </p:pic>
      <p:pic>
        <p:nvPicPr>
          <p:cNvPr id="14" name="Picture 2" descr="https://vacatures.com/wp-content/uploads/2016/09/karakter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39292"/>
            <a:ext cx="1198432" cy="2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Door internationale cross-culturele kennisuitwisseling en samenwerking de kinder- en jeugdpsychiatrische diagnostiek en behandeling te verbeteren in binnen en buitenland.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59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willen we dit?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Zorginnovatie</a:t>
            </a:r>
          </a:p>
          <a:p>
            <a:endParaRPr lang="nl-NL" dirty="0" smtClean="0"/>
          </a:p>
          <a:p>
            <a:r>
              <a:rPr lang="nl-NL" dirty="0" smtClean="0"/>
              <a:t>Verbinden </a:t>
            </a:r>
            <a:r>
              <a:rPr lang="nl-NL" dirty="0"/>
              <a:t>met gemeenten en zorgpartners</a:t>
            </a:r>
          </a:p>
          <a:p>
            <a:endParaRPr lang="nl-NL" b="1" dirty="0" smtClean="0"/>
          </a:p>
          <a:p>
            <a:r>
              <a:rPr lang="nl-NL" b="1" dirty="0" smtClean="0"/>
              <a:t>Profilering en positieverbetering in Nederland</a:t>
            </a:r>
          </a:p>
          <a:p>
            <a:endParaRPr lang="nl-NL" b="1" dirty="0" smtClean="0"/>
          </a:p>
          <a:p>
            <a:r>
              <a:rPr lang="nl-NL" b="1" dirty="0" smtClean="0"/>
              <a:t>Interessante werkgever</a:t>
            </a:r>
          </a:p>
          <a:p>
            <a:endParaRPr lang="nl-NL" b="1" dirty="0" smtClean="0"/>
          </a:p>
          <a:p>
            <a:r>
              <a:rPr lang="nl-NL" b="1" dirty="0" smtClean="0"/>
              <a:t>Meerwaarde </a:t>
            </a:r>
            <a:r>
              <a:rPr lang="nl-NL" b="1" dirty="0"/>
              <a:t>opleiding vergroten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95536" y="2715766"/>
            <a:ext cx="547260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9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3" name="Afbeelding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55526"/>
            <a:ext cx="3357815" cy="4011910"/>
          </a:xfrm>
          <a:prstGeom prst="rect">
            <a:avLst/>
          </a:prstGeom>
        </p:spPr>
      </p:pic>
      <p:sp>
        <p:nvSpPr>
          <p:cNvPr id="84" name="Ovaal 8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DF724932-ACB3-4C46-B86F-A83D5772217C}"/>
              </a:ext>
            </a:extLst>
          </p:cNvPr>
          <p:cNvSpPr/>
          <p:nvPr/>
        </p:nvSpPr>
        <p:spPr>
          <a:xfrm>
            <a:off x="5724128" y="2931790"/>
            <a:ext cx="1078865" cy="98933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3" name="Afbeelding 82"/>
          <p:cNvPicPr>
            <a:picLocks noChangeAspect="1"/>
          </p:cNvPicPr>
          <p:nvPr/>
        </p:nvPicPr>
        <p:blipFill rotWithShape="1">
          <a:blip r:embed="rId2"/>
          <a:srcRect b="28888"/>
          <a:stretch/>
        </p:blipFill>
        <p:spPr>
          <a:xfrm>
            <a:off x="2508410" y="793347"/>
            <a:ext cx="4127180" cy="350659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79712" y="4155926"/>
            <a:ext cx="2232248" cy="31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932040" y="4197034"/>
            <a:ext cx="2232248" cy="31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Interreg Deutschland - Nederland • Interreg.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5" y="4007147"/>
            <a:ext cx="936945" cy="5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boog 3"/>
          <p:cNvSpPr/>
          <p:nvPr/>
        </p:nvSpPr>
        <p:spPr>
          <a:xfrm rot="13967407">
            <a:off x="-1452170" y="-1101902"/>
            <a:ext cx="395366" cy="438576"/>
          </a:xfrm>
          <a:prstGeom prst="blockArc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6091" y="4371950"/>
            <a:ext cx="213501" cy="10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900" y="761321"/>
            <a:ext cx="936104" cy="11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3" name="Afbeelding 82"/>
          <p:cNvPicPr>
            <a:picLocks noChangeAspect="1"/>
          </p:cNvPicPr>
          <p:nvPr/>
        </p:nvPicPr>
        <p:blipFill rotWithShape="1">
          <a:blip r:embed="rId2"/>
          <a:srcRect l="38601" t="52051" r="-791"/>
          <a:stretch/>
        </p:blipFill>
        <p:spPr>
          <a:xfrm>
            <a:off x="3131840" y="1035752"/>
            <a:ext cx="3384376" cy="3117685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DF724932-ACB3-4C46-B86F-A83D5772217C}"/>
              </a:ext>
            </a:extLst>
          </p:cNvPr>
          <p:cNvSpPr/>
          <p:nvPr/>
        </p:nvSpPr>
        <p:spPr>
          <a:xfrm>
            <a:off x="5345636" y="2067694"/>
            <a:ext cx="1224136" cy="11521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915816" y="2067694"/>
            <a:ext cx="4320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900" y="761321"/>
            <a:ext cx="936104" cy="11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3" name="Afbeelding 82"/>
          <p:cNvPicPr>
            <a:picLocks noChangeAspect="1"/>
          </p:cNvPicPr>
          <p:nvPr/>
        </p:nvPicPr>
        <p:blipFill rotWithShape="1">
          <a:blip r:embed="rId2"/>
          <a:srcRect l="-2145" t="52051" r="38543"/>
          <a:stretch/>
        </p:blipFill>
        <p:spPr>
          <a:xfrm>
            <a:off x="2987824" y="1203598"/>
            <a:ext cx="3240360" cy="291868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012160" y="3363838"/>
            <a:ext cx="4320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900" y="761321"/>
            <a:ext cx="936104" cy="11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Internationaal stage aanbod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Beoogde effecten:</a:t>
            </a:r>
          </a:p>
          <a:p>
            <a:r>
              <a:rPr lang="nl-NL" dirty="0" smtClean="0"/>
              <a:t>Bevorderen van kennis en expertise van opleidelingen</a:t>
            </a:r>
          </a:p>
          <a:p>
            <a:endParaRPr lang="nl-NL" dirty="0" smtClean="0"/>
          </a:p>
          <a:p>
            <a:r>
              <a:rPr lang="nl-NL" dirty="0" smtClean="0"/>
              <a:t>Verrijken van opleidingen</a:t>
            </a:r>
          </a:p>
          <a:p>
            <a:pPr lvl="1"/>
            <a:r>
              <a:rPr lang="nl-NL" dirty="0" smtClean="0"/>
              <a:t>Behouden van opleidelingen</a:t>
            </a:r>
          </a:p>
          <a:p>
            <a:pPr lvl="1"/>
            <a:r>
              <a:rPr lang="nl-NL" dirty="0" smtClean="0"/>
              <a:t>Aantrekken van opleidingen</a:t>
            </a:r>
          </a:p>
          <a:p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94" y="578073"/>
            <a:ext cx="1014106" cy="6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Radboudumc_16x9</Template>
  <TotalTime>1398</TotalTime>
  <Words>402</Words>
  <Application>Microsoft Office PowerPoint</Application>
  <PresentationFormat>Diavoorstelling (16:9)</PresentationFormat>
  <Paragraphs>99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Radboudumc</vt:lpstr>
      <vt:lpstr>Meer instroom en behoud door samenwerking over de grens </vt:lpstr>
      <vt:lpstr>Over grenzen kijken</vt:lpstr>
      <vt:lpstr>Visie</vt:lpstr>
      <vt:lpstr>Waarom willen we dit?</vt:lpstr>
      <vt:lpstr>PowerPoint-presentatie</vt:lpstr>
      <vt:lpstr>PowerPoint-presentatie</vt:lpstr>
      <vt:lpstr>PowerPoint-presentatie</vt:lpstr>
      <vt:lpstr>PowerPoint-presentatie</vt:lpstr>
      <vt:lpstr>Internationaal stage aanbod</vt:lpstr>
      <vt:lpstr>Deelnemende opleidelingen</vt:lpstr>
      <vt:lpstr>Deelnemende partners</vt:lpstr>
      <vt:lpstr>Gefaseerde ontwikkeling</vt:lpstr>
      <vt:lpstr>Kwalitatief onderzoek</vt:lpstr>
      <vt:lpstr>Promotie project</vt:lpstr>
      <vt:lpstr>Cross-culturele interacties en innovatie</vt:lpstr>
      <vt:lpstr>Cross-culturele interacties en innovatie</vt:lpstr>
      <vt:lpstr>Classificatie van diagnoses</vt:lpstr>
      <vt:lpstr>PowerPoint-presentatie</vt:lpstr>
      <vt:lpstr>Concluderend…</vt:lpstr>
      <vt:lpstr>PowerPoint-presentatie</vt:lpstr>
      <vt:lpstr>Vragen?</vt:lpstr>
      <vt:lpstr>PowerPoint-presentatie</vt:lpstr>
    </vt:vector>
  </TitlesOfParts>
  <Company>Karakter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de Veen</dc:creator>
  <dc:description>versie 1.0</dc:description>
  <cp:lastModifiedBy>Bas de Veen</cp:lastModifiedBy>
  <cp:revision>35</cp:revision>
  <dcterms:created xsi:type="dcterms:W3CDTF">2017-07-26T07:12:36Z</dcterms:created>
  <dcterms:modified xsi:type="dcterms:W3CDTF">2022-06-28T11:15:55Z</dcterms:modified>
  <cp:category>Huisstijl</cp:category>
</cp:coreProperties>
</file>